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7" r:id="rId2"/>
  </p:sldMasterIdLst>
  <p:notesMasterIdLst>
    <p:notesMasterId r:id="rId24"/>
  </p:notesMasterIdLst>
  <p:sldIdLst>
    <p:sldId id="256" r:id="rId3"/>
    <p:sldId id="413" r:id="rId4"/>
    <p:sldId id="375" r:id="rId5"/>
    <p:sldId id="691" r:id="rId6"/>
    <p:sldId id="617" r:id="rId7"/>
    <p:sldId id="690" r:id="rId8"/>
    <p:sldId id="692" r:id="rId9"/>
    <p:sldId id="693" r:id="rId10"/>
    <p:sldId id="608" r:id="rId11"/>
    <p:sldId id="609" r:id="rId12"/>
    <p:sldId id="648" r:id="rId13"/>
    <p:sldId id="675" r:id="rId14"/>
    <p:sldId id="418" r:id="rId15"/>
    <p:sldId id="414" r:id="rId16"/>
    <p:sldId id="426" r:id="rId17"/>
    <p:sldId id="398" r:id="rId18"/>
    <p:sldId id="434" r:id="rId19"/>
    <p:sldId id="370" r:id="rId20"/>
    <p:sldId id="267" r:id="rId21"/>
    <p:sldId id="688" r:id="rId22"/>
    <p:sldId id="650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03" autoAdjust="0"/>
    <p:restoredTop sz="94660"/>
  </p:normalViewPr>
  <p:slideViewPr>
    <p:cSldViewPr snapToGrid="0">
      <p:cViewPr varScale="1">
        <p:scale>
          <a:sx n="60" d="100"/>
          <a:sy n="60" d="100"/>
        </p:scale>
        <p:origin x="252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4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BF2C6-1020-4C29-AB19-E9B832367171}" type="datetimeFigureOut">
              <a:rPr lang="de-DE" smtClean="0"/>
              <a:t>20.09.2020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465C5-8F0B-4C1A-BBB4-EB436518B31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13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>
            <a:extLst>
              <a:ext uri="{FF2B5EF4-FFF2-40B4-BE49-F238E27FC236}">
                <a16:creationId xmlns:a16="http://schemas.microsoft.com/office/drawing/2014/main" id="{C466AEE6-B0A4-4495-9FBB-DC25C8BDE1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izenplatzhalter 2">
            <a:extLst>
              <a:ext uri="{FF2B5EF4-FFF2-40B4-BE49-F238E27FC236}">
                <a16:creationId xmlns:a16="http://schemas.microsoft.com/office/drawing/2014/main" id="{DC11358C-B616-487D-9491-336A82C51E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/>
          </a:p>
        </p:txBody>
      </p:sp>
      <p:sp>
        <p:nvSpPr>
          <p:cNvPr id="70660" name="Foliennummernplatzhalter 3">
            <a:extLst>
              <a:ext uri="{FF2B5EF4-FFF2-40B4-BE49-F238E27FC236}">
                <a16:creationId xmlns:a16="http://schemas.microsoft.com/office/drawing/2014/main" id="{6DEBD8A3-4925-4782-A1AC-42C2F1F91B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fld id="{E6D5EB39-639A-4CBB-824F-20FA40E82729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23607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465C5-8F0B-4C1A-BBB4-EB436518B31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3668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465C5-8F0B-4C1A-BBB4-EB436518B31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869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465C5-8F0B-4C1A-BBB4-EB436518B31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234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465C5-8F0B-4C1A-BBB4-EB436518B31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229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leistung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74761-25A6-4B10-BBD9-20EF065E3D0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6355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74761-25A6-4B10-BBD9-20EF065E3D02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544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465C5-8F0B-4C1A-BBB4-EB436518B31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5513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374761-25A6-4B10-BBD9-20EF065E3D02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0650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925015"/>
            <a:ext cx="10515600" cy="1862821"/>
          </a:xfrm>
          <a:prstGeom prst="rect">
            <a:avLst/>
          </a:prstGeom>
        </p:spPr>
        <p:txBody>
          <a:bodyPr anchor="b"/>
          <a:lstStyle>
            <a:lvl1pPr>
              <a:defRPr sz="6000" b="1" baseline="0">
                <a:solidFill>
                  <a:srgbClr val="134781"/>
                </a:solidFill>
              </a:defRPr>
            </a:lvl1pPr>
          </a:lstStyle>
          <a:p>
            <a:r>
              <a:rPr lang="de-DE" dirty="0" err="1"/>
              <a:t>Limitations</a:t>
            </a:r>
            <a:r>
              <a:rPr lang="de-DE" dirty="0"/>
              <a:t> in Water Supply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1850" y="281482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3478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Solving</a:t>
            </a:r>
            <a:r>
              <a:rPr lang="de-DE" dirty="0"/>
              <a:t> a Global </a:t>
            </a:r>
            <a:r>
              <a:rPr lang="de-DE" dirty="0" err="1"/>
              <a:t>Issue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0" y="434532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Jan Koppe</a:t>
            </a:r>
            <a:br>
              <a:rPr lang="de-DE" dirty="0"/>
            </a:br>
            <a:r>
              <a:rPr lang="de-DE" dirty="0"/>
              <a:t>Head </a:t>
            </a:r>
            <a:r>
              <a:rPr lang="de-DE" dirty="0" err="1"/>
              <a:t>of</a:t>
            </a:r>
            <a:r>
              <a:rPr lang="de-DE" dirty="0"/>
              <a:t> International Project Development</a:t>
            </a:r>
            <a:br>
              <a:rPr lang="de-DE" dirty="0"/>
            </a:br>
            <a:r>
              <a:rPr lang="de-DE" dirty="0"/>
              <a:t>MOL Katalysatortechnik GmbH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955082" y="630059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Jan.Koppe@molkat.de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343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14917" y="76200"/>
            <a:ext cx="10562167" cy="615950"/>
          </a:xfrm>
        </p:spPr>
        <p:txBody>
          <a:bodyPr/>
          <a:lstStyle/>
          <a:p>
            <a:r>
              <a:rPr lang="de-DE" dirty="0"/>
              <a:t>Klicken Sie, um das Titelformat zu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814918" y="836614"/>
            <a:ext cx="10562167" cy="532923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2432A07C-0496-4D3C-A205-B85840818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967" y="6300595"/>
            <a:ext cx="76484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Thermodynamics &amp; Catalysis @ </a:t>
            </a:r>
            <a:r>
              <a:rPr lang="en-US" dirty="0" err="1"/>
              <a:t>Industial</a:t>
            </a:r>
            <a:r>
              <a:rPr lang="en-US" dirty="0"/>
              <a:t> Water Treatment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696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07AC15-5AD3-4926-B1E3-E841561E8C12}" type="datetimeFigureOut">
              <a:rPr lang="de-DE" smtClean="0"/>
              <a:t>20.09.2020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365BE6-7CF7-4719-8908-A7DC37F3A14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145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2873" y="592164"/>
            <a:ext cx="10515600" cy="59213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134781"/>
                </a:solidFill>
              </a:defRPr>
            </a:lvl1pPr>
          </a:lstStyle>
          <a:p>
            <a:r>
              <a:rPr lang="de-DE" dirty="0"/>
              <a:t>Überschrift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2873" y="2081698"/>
            <a:ext cx="10515600" cy="246300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t>‹#›</a:t>
            </a:fld>
            <a:endParaRPr lang="de-DE"/>
          </a:p>
        </p:txBody>
      </p:sp>
      <p:sp>
        <p:nvSpPr>
          <p:cNvPr id="9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677717" y="1201392"/>
            <a:ext cx="9144000" cy="6216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baseline="0">
                <a:solidFill>
                  <a:srgbClr val="13478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Überschrift 2</a:t>
            </a:r>
          </a:p>
        </p:txBody>
      </p:sp>
    </p:spTree>
    <p:extLst>
      <p:ext uri="{BB962C8B-B14F-4D97-AF65-F5344CB8AC3E}">
        <p14:creationId xmlns:p14="http://schemas.microsoft.com/office/powerpoint/2010/main" val="335467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46118" y="2084935"/>
            <a:ext cx="5181600" cy="35515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084935"/>
            <a:ext cx="5181600" cy="35515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22873" y="592164"/>
            <a:ext cx="10515600" cy="59213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134781"/>
                </a:solidFill>
              </a:defRPr>
            </a:lvl1pPr>
          </a:lstStyle>
          <a:p>
            <a:r>
              <a:rPr lang="de-DE" dirty="0"/>
              <a:t>Überschrift 1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677717" y="1201392"/>
            <a:ext cx="9144000" cy="6216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baseline="0">
                <a:solidFill>
                  <a:srgbClr val="13478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Überschrift 2</a:t>
            </a:r>
          </a:p>
        </p:txBody>
      </p:sp>
    </p:spTree>
    <p:extLst>
      <p:ext uri="{BB962C8B-B14F-4D97-AF65-F5344CB8AC3E}">
        <p14:creationId xmlns:p14="http://schemas.microsoft.com/office/powerpoint/2010/main" val="160515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365BE6-7CF7-4719-8908-A7DC37F3A14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11498421" y="6309165"/>
            <a:ext cx="658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7F417-2837-41C7-BB38-C6637FB3F3F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Fußzeilenplatzhalter 6">
            <a:extLst>
              <a:ext uri="{FF2B5EF4-FFF2-40B4-BE49-F238E27FC236}">
                <a16:creationId xmlns:a16="http://schemas.microsoft.com/office/drawing/2014/main" id="{6758C498-F5B5-4C92-8C1F-90F597F04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967" y="6300595"/>
            <a:ext cx="76484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Thermodynamics &amp; Catalysis @ </a:t>
            </a:r>
            <a:r>
              <a:rPr lang="en-US" dirty="0" err="1"/>
              <a:t>Industial</a:t>
            </a:r>
            <a:r>
              <a:rPr lang="en-US" dirty="0"/>
              <a:t> Water Treatment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8991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14917" y="76200"/>
            <a:ext cx="10562167" cy="615950"/>
          </a:xfrm>
        </p:spPr>
        <p:txBody>
          <a:bodyPr/>
          <a:lstStyle/>
          <a:p>
            <a:r>
              <a:rPr lang="de-DE" dirty="0"/>
              <a:t>Klicken Sie, um das Titelformat zu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814918" y="836614"/>
            <a:ext cx="10562167" cy="5329237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Fußzeilenplatzhalter 6">
            <a:extLst>
              <a:ext uri="{FF2B5EF4-FFF2-40B4-BE49-F238E27FC236}">
                <a16:creationId xmlns:a16="http://schemas.microsoft.com/office/drawing/2014/main" id="{2432A07C-0496-4D3C-A205-B85840818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4967" y="6300595"/>
            <a:ext cx="76484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Thermodynamics &amp; Catalysis @ </a:t>
            </a:r>
            <a:r>
              <a:rPr lang="en-US" dirty="0" err="1"/>
              <a:t>Industial</a:t>
            </a:r>
            <a:r>
              <a:rPr lang="en-US" dirty="0"/>
              <a:t> Water Treatment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9812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17B7D07E-4361-42D8-B6B6-036A89549571}"/>
              </a:ext>
            </a:extLst>
          </p:cNvPr>
          <p:cNvSpPr/>
          <p:nvPr userDrawn="1"/>
        </p:nvSpPr>
        <p:spPr>
          <a:xfrm>
            <a:off x="-2" y="-64318"/>
            <a:ext cx="12192001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F8A24C6-7F6D-4695-AAF1-AFEBCABE6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2980397"/>
            <a:ext cx="12192002" cy="3877603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2059536"/>
            <a:ext cx="9144000" cy="1305146"/>
          </a:xfrm>
        </p:spPr>
        <p:txBody>
          <a:bodyPr anchor="b">
            <a:normAutofit/>
          </a:bodyPr>
          <a:lstStyle>
            <a:lvl1pPr algn="ctr">
              <a:defRPr sz="44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Let’s discuss</a:t>
            </a:r>
            <a:endParaRPr lang="ru-RU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022220" y="4498095"/>
            <a:ext cx="4147559" cy="174613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200"/>
              </a:spcBef>
              <a:buNone/>
              <a:defRPr sz="1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Write here your contact</a:t>
            </a:r>
            <a:r>
              <a:rPr lang="ru-RU" noProof="0" dirty="0"/>
              <a:t> </a:t>
            </a:r>
            <a:r>
              <a:rPr lang="en-US" noProof="0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954776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925015"/>
            <a:ext cx="10515600" cy="1862821"/>
          </a:xfrm>
          <a:prstGeom prst="rect">
            <a:avLst/>
          </a:prstGeom>
        </p:spPr>
        <p:txBody>
          <a:bodyPr anchor="b"/>
          <a:lstStyle>
            <a:lvl1pPr>
              <a:defRPr sz="6000" b="1" baseline="0">
                <a:solidFill>
                  <a:srgbClr val="134781"/>
                </a:solidFill>
              </a:defRPr>
            </a:lvl1pPr>
          </a:lstStyle>
          <a:p>
            <a:r>
              <a:rPr lang="de-DE" dirty="0" err="1"/>
              <a:t>Limitations</a:t>
            </a:r>
            <a:r>
              <a:rPr lang="de-DE" dirty="0"/>
              <a:t> in Water Supply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1850" y="281482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13478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err="1"/>
              <a:t>Strategies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Solving</a:t>
            </a:r>
            <a:r>
              <a:rPr lang="de-DE" dirty="0"/>
              <a:t> a Global </a:t>
            </a:r>
            <a:r>
              <a:rPr lang="de-DE" dirty="0" err="1"/>
              <a:t>Issue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62" y="4172009"/>
            <a:ext cx="4092920" cy="2003904"/>
          </a:xfrm>
          <a:prstGeom prst="rect">
            <a:avLst/>
          </a:prstGeom>
        </p:spPr>
      </p:pic>
      <p:sp>
        <p:nvSpPr>
          <p:cNvPr id="9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0" y="434532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Jan Koppe</a:t>
            </a:r>
            <a:br>
              <a:rPr lang="de-DE" dirty="0"/>
            </a:br>
            <a:r>
              <a:rPr lang="de-DE" dirty="0"/>
              <a:t>Head </a:t>
            </a:r>
            <a:r>
              <a:rPr lang="de-DE" dirty="0" err="1"/>
              <a:t>of</a:t>
            </a:r>
            <a:r>
              <a:rPr lang="de-DE" dirty="0"/>
              <a:t> International Project Development</a:t>
            </a:r>
            <a:br>
              <a:rPr lang="de-DE" dirty="0"/>
            </a:br>
            <a:r>
              <a:rPr lang="de-DE" dirty="0"/>
              <a:t>MOL Katalysatortechnik GmbH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955082" y="630059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de-DE" dirty="0"/>
              <a:t>Jan.Koppe@molkat.de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30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22873" y="592164"/>
            <a:ext cx="10515600" cy="59213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134781"/>
                </a:solidFill>
              </a:defRPr>
            </a:lvl1pPr>
          </a:lstStyle>
          <a:p>
            <a:r>
              <a:rPr lang="de-DE" dirty="0"/>
              <a:t>Überschrift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2873" y="2081698"/>
            <a:ext cx="10515600" cy="246300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t>‹#›</a:t>
            </a:fld>
            <a:endParaRPr lang="de-DE"/>
          </a:p>
        </p:txBody>
      </p:sp>
      <p:sp>
        <p:nvSpPr>
          <p:cNvPr id="9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677717" y="1201392"/>
            <a:ext cx="9144000" cy="6216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baseline="0">
                <a:solidFill>
                  <a:srgbClr val="13478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Überschrift 2</a:t>
            </a:r>
          </a:p>
        </p:txBody>
      </p:sp>
    </p:spTree>
    <p:extLst>
      <p:ext uri="{BB962C8B-B14F-4D97-AF65-F5344CB8AC3E}">
        <p14:creationId xmlns:p14="http://schemas.microsoft.com/office/powerpoint/2010/main" val="1273771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46118" y="2084935"/>
            <a:ext cx="5181600" cy="35515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084935"/>
            <a:ext cx="5181600" cy="35515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22873" y="592164"/>
            <a:ext cx="10515600" cy="59213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rgbClr val="134781"/>
                </a:solidFill>
              </a:defRPr>
            </a:lvl1pPr>
          </a:lstStyle>
          <a:p>
            <a:r>
              <a:rPr lang="de-DE" dirty="0"/>
              <a:t>Überschrift 1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677717" y="1201392"/>
            <a:ext cx="9144000" cy="62161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 baseline="0">
                <a:solidFill>
                  <a:srgbClr val="13478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Überschrift 2</a:t>
            </a:r>
          </a:p>
        </p:txBody>
      </p:sp>
    </p:spTree>
    <p:extLst>
      <p:ext uri="{BB962C8B-B14F-4D97-AF65-F5344CB8AC3E}">
        <p14:creationId xmlns:p14="http://schemas.microsoft.com/office/powerpoint/2010/main" val="281941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0" y="-14515"/>
            <a:ext cx="12192000" cy="432000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Rechteck 26"/>
          <p:cNvSpPr/>
          <p:nvPr userDrawn="1"/>
        </p:nvSpPr>
        <p:spPr>
          <a:xfrm rot="5400000">
            <a:off x="8558546" y="3220804"/>
            <a:ext cx="6842397" cy="432000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 userDrawn="1"/>
        </p:nvSpPr>
        <p:spPr>
          <a:xfrm>
            <a:off x="11582400" y="417485"/>
            <a:ext cx="180422" cy="163086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498421" y="6309165"/>
            <a:ext cx="658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F7F417-2837-41C7-BB38-C6637FB3F3F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7" name="Rechteck 36"/>
          <p:cNvSpPr/>
          <p:nvPr userDrawn="1"/>
        </p:nvSpPr>
        <p:spPr>
          <a:xfrm>
            <a:off x="9942285" y="201485"/>
            <a:ext cx="2065565" cy="1990172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490" y="78726"/>
            <a:ext cx="807276" cy="80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hne 8"/>
          <p:cNvSpPr/>
          <p:nvPr userDrawn="1"/>
        </p:nvSpPr>
        <p:spPr>
          <a:xfrm rot="9006374">
            <a:off x="8172000" y="443510"/>
            <a:ext cx="3595692" cy="3529752"/>
          </a:xfrm>
          <a:prstGeom prst="chor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EA5EC6E-3AD0-4162-BDD5-144DE9205A35}"/>
              </a:ext>
            </a:extLst>
          </p:cNvPr>
          <p:cNvSpPr txBox="1"/>
          <p:nvPr userDrawn="1"/>
        </p:nvSpPr>
        <p:spPr>
          <a:xfrm>
            <a:off x="127234" y="-23160"/>
            <a:ext cx="10914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</a:rPr>
              <a:t>Smart fouling prevention MOL®LIK Catalyst</a:t>
            </a:r>
            <a:r>
              <a:rPr lang="de-DE" sz="2000" i="1" dirty="0">
                <a:solidFill>
                  <a:schemeClr val="bg1"/>
                </a:solidFill>
              </a:rPr>
              <a:t>// 18</a:t>
            </a:r>
            <a:r>
              <a:rPr lang="de-DE" sz="2000" i="1" baseline="30000" dirty="0">
                <a:solidFill>
                  <a:schemeClr val="bg1"/>
                </a:solidFill>
              </a:rPr>
              <a:t>th</a:t>
            </a:r>
            <a:r>
              <a:rPr lang="de-DE" sz="2000" i="1" dirty="0">
                <a:solidFill>
                  <a:schemeClr val="bg1"/>
                </a:solidFill>
              </a:rPr>
              <a:t> September 2020</a:t>
            </a:r>
            <a:endParaRPr lang="de-DE" sz="2400" i="1" dirty="0">
              <a:solidFill>
                <a:schemeClr val="bg1"/>
              </a:solidFill>
            </a:endParaRP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349D961B-F8AF-4BC0-8911-51749AFB2B51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9294533" y="3733579"/>
            <a:ext cx="5386796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8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Jan.Koppe@molkat.de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E8094D9-3E76-480A-AC6F-9B44EEFE9B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3762" y="6168383"/>
            <a:ext cx="5113019" cy="632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Grafik 11" descr="Ein Bild, das Natur enthält.&#10;&#10;Automatisch generierte Beschreibung">
            <a:extLst>
              <a:ext uri="{FF2B5EF4-FFF2-40B4-BE49-F238E27FC236}">
                <a16:creationId xmlns:a16="http://schemas.microsoft.com/office/drawing/2014/main" id="{D0E626BF-E4BE-4FE0-BBC7-CAB840DA81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3610" y="6166299"/>
            <a:ext cx="945120" cy="615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4" name="Grafik 13" descr="Ein Bild, das drinnen, Objekt, dunkel, Licht enthält.&#10;&#10;Automatisch generierte Beschreibung">
            <a:extLst>
              <a:ext uri="{FF2B5EF4-FFF2-40B4-BE49-F238E27FC236}">
                <a16:creationId xmlns:a16="http://schemas.microsoft.com/office/drawing/2014/main" id="{32C6561A-D45E-41D0-8F2B-71EFA1D04D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1813" y="6168383"/>
            <a:ext cx="945120" cy="613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57CB540-D7B2-483D-94D9-2C7AA3AD636A}"/>
              </a:ext>
            </a:extLst>
          </p:cNvPr>
          <p:cNvCxnSpPr/>
          <p:nvPr userDrawn="1"/>
        </p:nvCxnSpPr>
        <p:spPr>
          <a:xfrm>
            <a:off x="1577340" y="6092190"/>
            <a:ext cx="86753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376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3" r:id="rId4"/>
    <p:sldLayoutId id="2147483655" r:id="rId5"/>
    <p:sldLayoutId id="2147483656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 userDrawn="1"/>
        </p:nvSpPr>
        <p:spPr>
          <a:xfrm>
            <a:off x="0" y="-14515"/>
            <a:ext cx="12192000" cy="432000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Rechteck 26"/>
          <p:cNvSpPr/>
          <p:nvPr userDrawn="1"/>
        </p:nvSpPr>
        <p:spPr>
          <a:xfrm rot="5400000">
            <a:off x="8558546" y="3220804"/>
            <a:ext cx="6842397" cy="432000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/>
          <p:cNvSpPr/>
          <p:nvPr userDrawn="1"/>
        </p:nvSpPr>
        <p:spPr>
          <a:xfrm>
            <a:off x="11582400" y="417485"/>
            <a:ext cx="180422" cy="163086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11498421" y="6309165"/>
            <a:ext cx="658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fld id="{0EF7F417-2837-41C7-BB38-C6637FB3F3F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7" name="Rechteck 36"/>
          <p:cNvSpPr/>
          <p:nvPr userDrawn="1"/>
        </p:nvSpPr>
        <p:spPr>
          <a:xfrm>
            <a:off x="9942285" y="201485"/>
            <a:ext cx="2065565" cy="1990172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490" y="78726"/>
            <a:ext cx="807276" cy="80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hne 8"/>
          <p:cNvSpPr/>
          <p:nvPr userDrawn="1"/>
        </p:nvSpPr>
        <p:spPr>
          <a:xfrm rot="9006374">
            <a:off x="8172000" y="443510"/>
            <a:ext cx="3595692" cy="3529752"/>
          </a:xfrm>
          <a:prstGeom prst="chor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EA5EC6E-3AD0-4162-BDD5-144DE9205A35}"/>
              </a:ext>
            </a:extLst>
          </p:cNvPr>
          <p:cNvSpPr txBox="1"/>
          <p:nvPr userDrawn="1"/>
        </p:nvSpPr>
        <p:spPr>
          <a:xfrm>
            <a:off x="1839433" y="-23160"/>
            <a:ext cx="7971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>
                <a:solidFill>
                  <a:schemeClr val="bg1"/>
                </a:solidFill>
              </a:rPr>
              <a:t>Sicher Betrieb – von Kühlsystemen // Frankfurt – 30.09.2019</a:t>
            </a:r>
          </a:p>
          <a:p>
            <a:endParaRPr lang="de-DE" sz="2400" i="1" baseline="30000" dirty="0">
              <a:solidFill>
                <a:schemeClr val="bg1"/>
              </a:solidFill>
            </a:endParaRPr>
          </a:p>
        </p:txBody>
      </p:sp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349D961B-F8AF-4BC0-8911-51749AFB2B51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0616330" y="5055377"/>
            <a:ext cx="27432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800" kern="1200">
                <a:solidFill>
                  <a:schemeClr val="bg1">
                    <a:lumMod val="65000"/>
                  </a:schemeClr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chemeClr val="bg1"/>
                </a:solidFill>
              </a:rPr>
              <a:t>Jan.Koppe@molkat.de</a:t>
            </a:r>
          </a:p>
        </p:txBody>
      </p:sp>
    </p:spTree>
    <p:extLst>
      <p:ext uri="{BB962C8B-B14F-4D97-AF65-F5344CB8AC3E}">
        <p14:creationId xmlns:p14="http://schemas.microsoft.com/office/powerpoint/2010/main" val="322902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2" r:id="rId4"/>
    <p:sldLayoutId id="2147483663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A062AF77-5C72-41A9-9216-17206A3C9570}"/>
              </a:ext>
            </a:extLst>
          </p:cNvPr>
          <p:cNvSpPr/>
          <p:nvPr/>
        </p:nvSpPr>
        <p:spPr>
          <a:xfrm>
            <a:off x="1" y="6008442"/>
            <a:ext cx="9750056" cy="831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162" y="745111"/>
            <a:ext cx="11360150" cy="1862821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Smart fouling prevention </a:t>
            </a:r>
            <a:b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 MOL®LIK Catalyst</a:t>
            </a:r>
            <a:endParaRPr kumimoji="0" lang="de-DE" sz="6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ACC1485E-9F9E-446C-80C5-9900BB06F2BF}"/>
              </a:ext>
            </a:extLst>
          </p:cNvPr>
          <p:cNvSpPr txBox="1">
            <a:spLocks/>
          </p:cNvSpPr>
          <p:nvPr/>
        </p:nvSpPr>
        <p:spPr>
          <a:xfrm>
            <a:off x="831850" y="2703072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13478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39576B0-5944-43EE-BEDA-09E4903C75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0" y="5348956"/>
            <a:ext cx="1066473" cy="51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scc">
            <a:extLst>
              <a:ext uri="{FF2B5EF4-FFF2-40B4-BE49-F238E27FC236}">
                <a16:creationId xmlns:a16="http://schemas.microsoft.com/office/drawing/2014/main" id="{27A2F59F-B352-44F9-8FEA-14A937330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946" y="5253242"/>
            <a:ext cx="12192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" descr="AQUANET_Logo">
            <a:extLst>
              <a:ext uri="{FF2B5EF4-FFF2-40B4-BE49-F238E27FC236}">
                <a16:creationId xmlns:a16="http://schemas.microsoft.com/office/drawing/2014/main" id="{EB571A0E-F17D-475F-AE86-2111398AF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9897" y="5308012"/>
            <a:ext cx="777143" cy="49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1570755-A2F6-4AC7-97D0-FCD99E3E79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05" y="4482390"/>
            <a:ext cx="61753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6">
            <a:extLst>
              <a:ext uri="{FF2B5EF4-FFF2-40B4-BE49-F238E27FC236}">
                <a16:creationId xmlns:a16="http://schemas.microsoft.com/office/drawing/2014/main" id="{C0963DDA-BA14-46AC-857D-93505DA11C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131" y="4452287"/>
            <a:ext cx="773831" cy="64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330DD93-D473-459B-AE90-4273A1A09E9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93" y="4452287"/>
            <a:ext cx="963202" cy="83438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2D47B84-D2BB-477A-97FB-C22A688905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20" y="4402502"/>
            <a:ext cx="558162" cy="2247148"/>
          </a:xfrm>
          <a:prstGeom prst="rect">
            <a:avLst/>
          </a:prstGeom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416D34DE-4AD6-4E63-B537-512B928A9515}"/>
              </a:ext>
            </a:extLst>
          </p:cNvPr>
          <p:cNvSpPr txBox="1">
            <a:spLocks/>
          </p:cNvSpPr>
          <p:nvPr/>
        </p:nvSpPr>
        <p:spPr>
          <a:xfrm>
            <a:off x="3110716" y="2400038"/>
            <a:ext cx="5463189" cy="1008849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baseline="0">
                <a:solidFill>
                  <a:srgbClr val="13478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de-DE" sz="3200" b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de-DE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September 2020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BFAD62-E56B-4990-8B06-4BC6A234120F}"/>
              </a:ext>
            </a:extLst>
          </p:cNvPr>
          <p:cNvSpPr/>
          <p:nvPr/>
        </p:nvSpPr>
        <p:spPr>
          <a:xfrm>
            <a:off x="3468864" y="2498136"/>
            <a:ext cx="4664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Jan Koppe - MOL Katalysatortechnik GmbH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82FDB95-63E1-4F22-93D7-590B2BD5E7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0960" y="4404335"/>
            <a:ext cx="862924" cy="721580"/>
          </a:xfrm>
          <a:prstGeom prst="rect">
            <a:avLst/>
          </a:prstGeom>
        </p:spPr>
      </p:pic>
      <p:pic>
        <p:nvPicPr>
          <p:cNvPr id="7" name="Grafik 6" descr="Ein Bild, das draußen, Schild, sitzend, Pol enthält.&#10;&#10;Automatisch generierte Beschreibung">
            <a:extLst>
              <a:ext uri="{FF2B5EF4-FFF2-40B4-BE49-F238E27FC236}">
                <a16:creationId xmlns:a16="http://schemas.microsoft.com/office/drawing/2014/main" id="{3680B1D5-F394-4BE3-8F59-0B71297F42C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73" y="6034429"/>
            <a:ext cx="1066473" cy="519760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E25C9945-CE1B-4E54-95AE-19F14F59D8F3}"/>
              </a:ext>
            </a:extLst>
          </p:cNvPr>
          <p:cNvSpPr/>
          <p:nvPr/>
        </p:nvSpPr>
        <p:spPr>
          <a:xfrm>
            <a:off x="6826102" y="5332788"/>
            <a:ext cx="3567036" cy="8315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C3B0EF2-9F13-4188-8E37-8AB6C78707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535" y="4763742"/>
            <a:ext cx="4092920" cy="20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33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213A73-3970-4560-99C2-22C12320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t>10</a:t>
            </a:fld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99D1E8F-4EDA-4D23-86B1-8CA8968E403C}"/>
              </a:ext>
            </a:extLst>
          </p:cNvPr>
          <p:cNvSpPr/>
          <p:nvPr/>
        </p:nvSpPr>
        <p:spPr>
          <a:xfrm>
            <a:off x="53750" y="1253168"/>
            <a:ext cx="114446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sz="2800" b="1" dirty="0"/>
              <a:t>MOL®LIK-</a:t>
            </a:r>
            <a:r>
              <a:rPr lang="de-DE" sz="2800" b="1" dirty="0" err="1"/>
              <a:t>Effect</a:t>
            </a:r>
            <a:r>
              <a:rPr lang="de-DE" sz="2800" b="1" dirty="0"/>
              <a:t> on </a:t>
            </a:r>
            <a:r>
              <a:rPr lang="de-DE" sz="2800" b="1" dirty="0" err="1"/>
              <a:t>Membranes</a:t>
            </a:r>
            <a:r>
              <a:rPr lang="de-DE" sz="2800" b="1" dirty="0"/>
              <a:t> Performance </a:t>
            </a:r>
            <a:r>
              <a:rPr lang="de-DE" sz="2400" dirty="0" err="1"/>
              <a:t>of</a:t>
            </a:r>
            <a:r>
              <a:rPr lang="de-DE" sz="2400" dirty="0"/>
              <a:t> INESCO plant in </a:t>
            </a:r>
            <a:r>
              <a:rPr lang="de-DE" sz="2400" dirty="0" err="1"/>
              <a:t>Antwerp</a:t>
            </a:r>
            <a:r>
              <a:rPr lang="de-DE" sz="2400" dirty="0"/>
              <a:t>/</a:t>
            </a:r>
            <a:r>
              <a:rPr lang="de-DE" sz="2400" dirty="0" err="1"/>
              <a:t>Belgium</a:t>
            </a:r>
            <a:endParaRPr lang="de-DE" sz="36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6608787-7A8D-4B13-9836-F4A9D34926E2}"/>
              </a:ext>
            </a:extLst>
          </p:cNvPr>
          <p:cNvSpPr txBox="1"/>
          <p:nvPr/>
        </p:nvSpPr>
        <p:spPr>
          <a:xfrm>
            <a:off x="3439905" y="1989107"/>
            <a:ext cx="909634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nl-NL" sz="32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Rising </a:t>
            </a:r>
            <a:r>
              <a:rPr lang="nl-NL" sz="2800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efficiency of chemicals</a:t>
            </a:r>
          </a:p>
          <a:p>
            <a:pPr marL="800100" lvl="1" indent="-342900" fontAlgn="base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nl-NL" sz="32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</a:t>
            </a:r>
            <a:r>
              <a:rPr lang="nl-NL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biofouling </a:t>
            </a:r>
            <a:r>
              <a:rPr lang="nl-NL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RO membranes</a:t>
            </a:r>
          </a:p>
          <a:p>
            <a:pPr marL="1257300" lvl="2" indent="-342900" fontAlgn="base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nl-NL" sz="3200" b="1" spc="-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Continously</a:t>
            </a:r>
            <a:r>
              <a:rPr lang="de-D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flow</a:t>
            </a:r>
            <a:r>
              <a:rPr lang="de-D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rate </a:t>
            </a:r>
            <a:r>
              <a:rPr lang="de-DE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120 m</a:t>
            </a:r>
            <a:r>
              <a:rPr lang="de-DE" sz="28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/h</a:t>
            </a:r>
          </a:p>
          <a:p>
            <a:pPr marL="1714500" lvl="3" indent="-342900" fontAlgn="base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de-DE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Reducing</a:t>
            </a:r>
            <a:r>
              <a:rPr lang="de-D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CIP </a:t>
            </a:r>
            <a:r>
              <a:rPr lang="de-DE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50 %</a:t>
            </a:r>
          </a:p>
          <a:p>
            <a:pPr marL="2171700" lvl="4" indent="-342900" fontAlgn="base">
              <a:spcBef>
                <a:spcPts val="12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de-DE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</a:t>
            </a: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membrane</a:t>
            </a:r>
            <a:r>
              <a:rPr lang="de-DE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</a:t>
            </a:r>
            <a:r>
              <a:rPr lang="de-D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time</a:t>
            </a:r>
            <a:endParaRPr lang="de-DE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3" name="Picture 2" descr="image001">
            <a:extLst>
              <a:ext uri="{FF2B5EF4-FFF2-40B4-BE49-F238E27FC236}">
                <a16:creationId xmlns:a16="http://schemas.microsoft.com/office/drawing/2014/main" id="{07256AE9-9EE7-4F6C-A5FA-1E5739ADB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8447" y="4816550"/>
            <a:ext cx="1705264" cy="1193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Hintergrund_PPT_RWE_Inhalt">
            <a:extLst>
              <a:ext uri="{FF2B5EF4-FFF2-40B4-BE49-F238E27FC236}">
                <a16:creationId xmlns:a16="http://schemas.microsoft.com/office/drawing/2014/main" id="{091C5B5F-CA3F-4186-A106-EF8B887B2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2" t="-1" r="38574" b="17038"/>
          <a:stretch/>
        </p:blipFill>
        <p:spPr bwMode="gray">
          <a:xfrm>
            <a:off x="1072471" y="4834902"/>
            <a:ext cx="170061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DDFD9AC-53EF-4AA4-8654-5D9C15F446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9145" y="5531464"/>
            <a:ext cx="1732443" cy="479001"/>
          </a:xfrm>
          <a:prstGeom prst="rect">
            <a:avLst/>
          </a:prstGeom>
        </p:spPr>
      </p:pic>
      <p:pic>
        <p:nvPicPr>
          <p:cNvPr id="16" name="Grafik 1">
            <a:extLst>
              <a:ext uri="{FF2B5EF4-FFF2-40B4-BE49-F238E27FC236}">
                <a16:creationId xmlns:a16="http://schemas.microsoft.com/office/drawing/2014/main" id="{4E79FAA6-23EB-4208-B4C4-63D8B8F53A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17" y="5258087"/>
            <a:ext cx="798722" cy="79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29E92FD0-994E-4CFA-B857-F5F92359052C}"/>
              </a:ext>
            </a:extLst>
          </p:cNvPr>
          <p:cNvSpPr txBox="1">
            <a:spLocks/>
          </p:cNvSpPr>
          <p:nvPr/>
        </p:nvSpPr>
        <p:spPr>
          <a:xfrm rot="16200000">
            <a:off x="-942978" y="3805146"/>
            <a:ext cx="317776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13478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WTU Inesco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4C705EC-FF11-409F-A3F8-E12403F76C41}"/>
              </a:ext>
            </a:extLst>
          </p:cNvPr>
          <p:cNvSpPr txBox="1"/>
          <p:nvPr/>
        </p:nvSpPr>
        <p:spPr>
          <a:xfrm>
            <a:off x="646879" y="3755319"/>
            <a:ext cx="387508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CAPEX: 60 000 EUR</a:t>
            </a:r>
            <a:br>
              <a:rPr lang="de-DE" sz="2800" kern="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 OPEX: 7 000 EUR</a:t>
            </a:r>
            <a:endParaRPr lang="de-DE" sz="2800" kern="0" dirty="0"/>
          </a:p>
          <a:p>
            <a:endParaRPr lang="de-DE" sz="1800" dirty="0" err="1">
              <a:latin typeface="+mn-lt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5F20C7E-56AA-4271-ABAD-E37B0265A6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032" y="2075900"/>
            <a:ext cx="1325564" cy="1627622"/>
          </a:xfrm>
          <a:prstGeom prst="rect">
            <a:avLst/>
          </a:prstGeom>
          <a:ln w="38100">
            <a:solidFill>
              <a:schemeClr val="tx1"/>
            </a:solidFill>
          </a:ln>
          <a:effectLst/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7B615936-DC38-4C17-B445-3A4142879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4" y="528638"/>
            <a:ext cx="107397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/>
              <a:t>Membrane Systems @ Surface Water</a:t>
            </a:r>
          </a:p>
        </p:txBody>
      </p:sp>
    </p:spTree>
    <p:extLst>
      <p:ext uri="{BB962C8B-B14F-4D97-AF65-F5344CB8AC3E}">
        <p14:creationId xmlns:p14="http://schemas.microsoft.com/office/powerpoint/2010/main" val="28561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>
            <a:extLst>
              <a:ext uri="{FF2B5EF4-FFF2-40B4-BE49-F238E27FC236}">
                <a16:creationId xmlns:a16="http://schemas.microsoft.com/office/drawing/2014/main" id="{9F8AD791-BFFE-4363-8FC0-DD78347B7B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766" y="1332721"/>
          <a:ext cx="11508827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813">
                  <a:extLst>
                    <a:ext uri="{9D8B030D-6E8A-4147-A177-3AD203B41FA5}">
                      <a16:colId xmlns:a16="http://schemas.microsoft.com/office/drawing/2014/main" val="926787998"/>
                    </a:ext>
                  </a:extLst>
                </a:gridCol>
                <a:gridCol w="5374025">
                  <a:extLst>
                    <a:ext uri="{9D8B030D-6E8A-4147-A177-3AD203B41FA5}">
                      <a16:colId xmlns:a16="http://schemas.microsoft.com/office/drawing/2014/main" val="1875645911"/>
                    </a:ext>
                  </a:extLst>
                </a:gridCol>
                <a:gridCol w="1819605">
                  <a:extLst>
                    <a:ext uri="{9D8B030D-6E8A-4147-A177-3AD203B41FA5}">
                      <a16:colId xmlns:a16="http://schemas.microsoft.com/office/drawing/2014/main" val="1322083754"/>
                    </a:ext>
                  </a:extLst>
                </a:gridCol>
                <a:gridCol w="2218384">
                  <a:extLst>
                    <a:ext uri="{9D8B030D-6E8A-4147-A177-3AD203B41FA5}">
                      <a16:colId xmlns:a16="http://schemas.microsoft.com/office/drawing/2014/main" val="9964229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Kind </a:t>
                      </a:r>
                      <a:r>
                        <a:rPr lang="de-DE" sz="2400" dirty="0" err="1"/>
                        <a:t>of</a:t>
                      </a:r>
                      <a:r>
                        <a:rPr lang="de-DE" sz="2400" dirty="0"/>
                        <a:t> System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Details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CAPEX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OPEX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0951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/>
                        <a:t>Power Plant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Make-up: 1 500 m³/h  // Cooling </a:t>
                      </a:r>
                      <a:r>
                        <a:rPr lang="de-DE" dirty="0" err="1"/>
                        <a:t>Capacity</a:t>
                      </a:r>
                      <a:r>
                        <a:rPr lang="de-DE" dirty="0"/>
                        <a:t>: 600 MW</a:t>
                      </a:r>
                    </a:p>
                    <a:p>
                      <a:pPr algn="l"/>
                      <a:r>
                        <a:rPr lang="de-DE" dirty="0"/>
                        <a:t>Make-up Quality: </a:t>
                      </a:r>
                      <a:r>
                        <a:rPr lang="de-DE" dirty="0" err="1"/>
                        <a:t>Sea</a:t>
                      </a:r>
                      <a:r>
                        <a:rPr lang="de-DE" dirty="0"/>
                        <a:t> Water</a:t>
                      </a:r>
                    </a:p>
                    <a:p>
                      <a:pPr algn="l"/>
                      <a:r>
                        <a:rPr lang="de-DE" dirty="0" err="1"/>
                        <a:t>Circulation</a:t>
                      </a:r>
                      <a:r>
                        <a:rPr lang="de-DE" dirty="0"/>
                        <a:t> rate: ~ 50 000 m³/h</a:t>
                      </a:r>
                    </a:p>
                    <a:p>
                      <a:pPr algn="l"/>
                      <a:r>
                        <a:rPr lang="de-DE" dirty="0"/>
                        <a:t>              Volume: 20 000 m³ // COC: 2.0 </a:t>
                      </a:r>
                      <a:r>
                        <a:rPr lang="de-DE" dirty="0" err="1"/>
                        <a:t>till</a:t>
                      </a:r>
                      <a:r>
                        <a:rPr lang="de-DE" dirty="0"/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110 000 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7 000 EUR/Year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2771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 err="1"/>
                        <a:t>Cell</a:t>
                      </a:r>
                      <a:r>
                        <a:rPr lang="de-DE" sz="2800" b="1" dirty="0"/>
                        <a:t> Cooling Tower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Make-up: 70 m³/h  // Cooling </a:t>
                      </a:r>
                      <a:r>
                        <a:rPr lang="de-DE" dirty="0" err="1"/>
                        <a:t>Capacity</a:t>
                      </a:r>
                      <a:r>
                        <a:rPr lang="de-DE" dirty="0"/>
                        <a:t>: 25 MW</a:t>
                      </a:r>
                    </a:p>
                    <a:p>
                      <a:pPr algn="l"/>
                      <a:r>
                        <a:rPr lang="de-DE" dirty="0"/>
                        <a:t>Make-up Quality: </a:t>
                      </a:r>
                      <a:r>
                        <a:rPr lang="de-DE" dirty="0" err="1"/>
                        <a:t>Condenstate</a:t>
                      </a:r>
                      <a:r>
                        <a:rPr lang="de-DE" dirty="0"/>
                        <a:t> (</a:t>
                      </a:r>
                      <a:r>
                        <a:rPr lang="de-DE" dirty="0" err="1"/>
                        <a:t>from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sugar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production</a:t>
                      </a:r>
                      <a:r>
                        <a:rPr lang="de-DE" dirty="0"/>
                        <a:t>)</a:t>
                      </a:r>
                      <a:br>
                        <a:rPr lang="de-DE" dirty="0"/>
                      </a:br>
                      <a:r>
                        <a:rPr lang="de-DE" dirty="0"/>
                        <a:t>                                </a:t>
                      </a:r>
                      <a:r>
                        <a:rPr lang="de-DE" dirty="0" err="1"/>
                        <a:t>combined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with</a:t>
                      </a:r>
                      <a:r>
                        <a:rPr lang="de-DE" dirty="0"/>
                        <a:t> </a:t>
                      </a:r>
                      <a:r>
                        <a:rPr lang="en-US" sz="1800" dirty="0">
                          <a:effectLst/>
                        </a:rPr>
                        <a:t>decarbonized water</a:t>
                      </a:r>
                    </a:p>
                    <a:p>
                      <a:pPr algn="l"/>
                      <a:r>
                        <a:rPr lang="de-DE" dirty="0" err="1"/>
                        <a:t>Circulation</a:t>
                      </a:r>
                      <a:r>
                        <a:rPr lang="de-DE" dirty="0"/>
                        <a:t> rate: ~ 2 500 m³/h  </a:t>
                      </a:r>
                    </a:p>
                    <a:p>
                      <a:pPr algn="l"/>
                      <a:r>
                        <a:rPr lang="de-DE" dirty="0"/>
                        <a:t>              Volume: 320 m³ // COC: ~ 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110 000 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3 000 EUR/Year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8347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/>
                        <a:t>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/>
                        <a:t>Make-up: 4 m³/</a:t>
                      </a:r>
                      <a:r>
                        <a:rPr lang="de-DE" dirty="0" err="1"/>
                        <a:t>day</a:t>
                      </a:r>
                      <a:r>
                        <a:rPr lang="de-DE" dirty="0"/>
                        <a:t> // Quality: MBR-Water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500 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100 EUR/Year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7658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800" b="1" dirty="0"/>
                        <a:t>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Make-up: 250 </a:t>
                      </a:r>
                      <a:r>
                        <a:rPr lang="de-DE" dirty="0" err="1"/>
                        <a:t>till</a:t>
                      </a:r>
                      <a:r>
                        <a:rPr lang="de-DE" dirty="0"/>
                        <a:t> 450 m³/h // Quality: Surface-Water</a:t>
                      </a:r>
                      <a:br>
                        <a:rPr lang="de-DE" dirty="0"/>
                      </a:br>
                      <a:r>
                        <a:rPr lang="de-DE" dirty="0" err="1"/>
                        <a:t>Permeate-Capacity</a:t>
                      </a:r>
                      <a:r>
                        <a:rPr lang="de-DE" dirty="0"/>
                        <a:t>: 3 x 120 m³/h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60 000 EUR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7 000 EUR/Year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8123635"/>
                  </a:ext>
                </a:extLst>
              </a:tr>
            </a:tbl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26EA2A-95A3-4519-86A1-4134DE16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t>11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48458DA-91F0-47E4-A3EA-EA602746B8F8}"/>
              </a:ext>
            </a:extLst>
          </p:cNvPr>
          <p:cNvSpPr txBox="1"/>
          <p:nvPr/>
        </p:nvSpPr>
        <p:spPr>
          <a:xfrm>
            <a:off x="2603938" y="5554434"/>
            <a:ext cx="698412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8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Life time </a:t>
            </a:r>
            <a:r>
              <a:rPr lang="de-DE" sz="28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28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8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de-DE" sz="28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 MOL®LIK </a:t>
            </a:r>
            <a:r>
              <a:rPr lang="de-DE" sz="28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catalyst</a:t>
            </a:r>
            <a:r>
              <a:rPr lang="de-DE" sz="2800" kern="0" dirty="0">
                <a:latin typeface="Calibri" panose="020F0502020204030204" pitchFamily="34" charset="0"/>
                <a:cs typeface="Times New Roman" panose="02020603050405020304" pitchFamily="18" charset="0"/>
              </a:rPr>
              <a:t>: 10 </a:t>
            </a:r>
            <a:r>
              <a:rPr lang="de-DE" sz="2800" kern="0" dirty="0" err="1">
                <a:latin typeface="Calibri" panose="020F0502020204030204" pitchFamily="34" charset="0"/>
                <a:cs typeface="Times New Roman" panose="02020603050405020304" pitchFamily="18" charset="0"/>
              </a:rPr>
              <a:t>years</a:t>
            </a:r>
            <a:endParaRPr lang="de-DE" sz="2800" kern="0" dirty="0"/>
          </a:p>
          <a:p>
            <a:endParaRPr lang="de-DE" sz="1800" dirty="0" err="1">
              <a:latin typeface="+mn-lt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ED1B226-6944-4CC3-8AAD-BE70E58246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"/>
          <a:stretch/>
        </p:blipFill>
        <p:spPr>
          <a:xfrm>
            <a:off x="82178" y="5700307"/>
            <a:ext cx="1947607" cy="1060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97CBCC42-EDB8-43CE-A78D-C011FF9F42B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22263" y="592138"/>
            <a:ext cx="2952565" cy="59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/>
              <a:t>Financial Facts</a:t>
            </a:r>
          </a:p>
        </p:txBody>
      </p:sp>
    </p:spTree>
    <p:extLst>
      <p:ext uri="{BB962C8B-B14F-4D97-AF65-F5344CB8AC3E}">
        <p14:creationId xmlns:p14="http://schemas.microsoft.com/office/powerpoint/2010/main" val="1753935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B421F7E-0548-46E2-A873-DBB6F55C5B0B}"/>
              </a:ext>
            </a:extLst>
          </p:cNvPr>
          <p:cNvGrpSpPr/>
          <p:nvPr/>
        </p:nvGrpSpPr>
        <p:grpSpPr>
          <a:xfrm>
            <a:off x="1728898" y="2361748"/>
            <a:ext cx="3868512" cy="3011875"/>
            <a:chOff x="1645393" y="2423669"/>
            <a:chExt cx="3868512" cy="3011875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561A138-7F36-4EB9-B0BE-FD88DC9AF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5393" y="2423669"/>
              <a:ext cx="3868512" cy="2591425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D4E6D45-301C-45D7-9F10-9AC81E7AB8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645393" y="4946132"/>
              <a:ext cx="3868512" cy="489412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3DD5F2A-6930-4121-91DA-07C89C2D93A3}"/>
              </a:ext>
            </a:extLst>
          </p:cNvPr>
          <p:cNvGrpSpPr/>
          <p:nvPr/>
        </p:nvGrpSpPr>
        <p:grpSpPr>
          <a:xfrm>
            <a:off x="988858" y="1720138"/>
            <a:ext cx="10605368" cy="3619719"/>
            <a:chOff x="1181363" y="1708106"/>
            <a:chExt cx="10605368" cy="3619719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484928F9-5F46-4127-AB94-12C96634F552}"/>
                </a:ext>
              </a:extLst>
            </p:cNvPr>
            <p:cNvGrpSpPr/>
            <p:nvPr/>
          </p:nvGrpSpPr>
          <p:grpSpPr>
            <a:xfrm>
              <a:off x="1181363" y="1857006"/>
              <a:ext cx="9931288" cy="3470819"/>
              <a:chOff x="1181363" y="1857006"/>
              <a:chExt cx="9931288" cy="3470819"/>
            </a:xfrm>
          </p:grpSpPr>
          <p:pic>
            <p:nvPicPr>
              <p:cNvPr id="15" name="Picture 2" descr="2-1">
                <a:extLst>
                  <a:ext uri="{FF2B5EF4-FFF2-40B4-BE49-F238E27FC236}">
                    <a16:creationId xmlns:a16="http://schemas.microsoft.com/office/drawing/2014/main" id="{9DC694D6-6DDE-4214-8CBD-3F158EAC76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7283601" y="1987628"/>
                <a:ext cx="3829050" cy="3070012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68270FA4-7163-412D-B1DF-84E393E3133B}"/>
                  </a:ext>
                </a:extLst>
              </p:cNvPr>
              <p:cNvSpPr/>
              <p:nvPr/>
            </p:nvSpPr>
            <p:spPr>
              <a:xfrm>
                <a:off x="1181363" y="1857006"/>
                <a:ext cx="51988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catalyst – a mineral metal combination</a:t>
                </a:r>
                <a:endParaRPr lang="de-DE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7" name="Gerader Verbinder 16">
                <a:extLst>
                  <a:ext uri="{FF2B5EF4-FFF2-40B4-BE49-F238E27FC236}">
                    <a16:creationId xmlns:a16="http://schemas.microsoft.com/office/drawing/2014/main" id="{87D2B404-6746-4180-B2EF-6CCF35DEBE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9915" y="2423670"/>
                <a:ext cx="1493686" cy="1994868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r Verbinder 17">
                <a:extLst>
                  <a:ext uri="{FF2B5EF4-FFF2-40B4-BE49-F238E27FC236}">
                    <a16:creationId xmlns:a16="http://schemas.microsoft.com/office/drawing/2014/main" id="{BADE2686-C447-4A9F-8C0F-6479D4C960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9915" y="4029526"/>
                <a:ext cx="1493686" cy="1298299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032FCA14-1742-48E9-8117-65947D839387}"/>
                </a:ext>
              </a:extLst>
            </p:cNvPr>
            <p:cNvSpPr/>
            <p:nvPr/>
          </p:nvSpPr>
          <p:spPr>
            <a:xfrm rot="16200000">
              <a:off x="9820950" y="3046151"/>
              <a:ext cx="3303825" cy="627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i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Professor Dr. </a:t>
              </a:r>
              <a:r>
                <a:rPr lang="en-US" sz="1100" i="1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Su</a:t>
              </a:r>
              <a:r>
                <a:rPr lang="en-US" sz="1100" i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1100" i="1" dirty="0" err="1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Benshueng</a:t>
              </a:r>
              <a:br>
                <a:rPr lang="en-US" sz="1100" i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1100" i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Engineering Research Institute</a:t>
              </a:r>
              <a:br>
                <a:rPr lang="en-US" sz="1100" i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en-US" sz="1100" i="1" dirty="0">
                  <a:solidFill>
                    <a:schemeClr val="bg1">
                      <a:lumMod val="75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Beijing University of Chemical Technology</a:t>
              </a:r>
              <a:endParaRPr lang="de-DE" sz="1600" i="1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Grafik 20">
            <a:extLst>
              <a:ext uri="{FF2B5EF4-FFF2-40B4-BE49-F238E27FC236}">
                <a16:creationId xmlns:a16="http://schemas.microsoft.com/office/drawing/2014/main" id="{1580A0B5-B560-44B0-9C12-784C104572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212765" y="4430570"/>
            <a:ext cx="1410087" cy="1447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41C52AC-5141-4B33-9DA1-5A84765BA11F}"/>
              </a:ext>
            </a:extLst>
          </p:cNvPr>
          <p:cNvSpPr txBox="1"/>
          <p:nvPr/>
        </p:nvSpPr>
        <p:spPr>
          <a:xfrm>
            <a:off x="107270" y="549536"/>
            <a:ext cx="102513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Water &amp; </a:t>
            </a:r>
            <a:r>
              <a:rPr lang="de-DE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Catalysis</a:t>
            </a:r>
            <a:r>
              <a:rPr lang="de-DE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spc="-5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800" spc="-5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8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spc="-50" dirty="0" err="1"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de-DE" sz="28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spc="-5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8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spc="-50" dirty="0" err="1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lang="de-DE" sz="2800" spc="-50" dirty="0"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lang="de-DE" sz="2800" spc="-50" dirty="0" err="1">
                <a:latin typeface="Arial" panose="020B0604020202020204" pitchFamily="34" charset="0"/>
                <a:cs typeface="Arial" panose="020B0604020202020204" pitchFamily="34" charset="0"/>
              </a:rPr>
              <a:t>bubbles</a:t>
            </a:r>
            <a:endParaRPr lang="de-DE" sz="4000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84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83358" y="777923"/>
            <a:ext cx="10515600" cy="6398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Implementing a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b="1" baseline="30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de-DE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21002"/>
              </p:ext>
            </p:extLst>
          </p:nvPr>
        </p:nvGraphicFramePr>
        <p:xfrm>
          <a:off x="322873" y="2209092"/>
          <a:ext cx="8301038" cy="22158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24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64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dirty="0" err="1"/>
                        <a:t>Cleaning</a:t>
                      </a:r>
                      <a:r>
                        <a:rPr lang="de-DE" sz="2400" dirty="0"/>
                        <a:t> </a:t>
                      </a:r>
                      <a:r>
                        <a:rPr lang="de-DE" sz="2400" dirty="0" err="1"/>
                        <a:t>before</a:t>
                      </a:r>
                      <a:r>
                        <a:rPr lang="de-DE" sz="2400" dirty="0"/>
                        <a:t> MOL®LIK</a:t>
                      </a:r>
                    </a:p>
                  </a:txBody>
                  <a:tcPr>
                    <a:solidFill>
                      <a:srgbClr val="1F7B1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Not</a:t>
                      </a:r>
                      <a:r>
                        <a:rPr lang="de-DE" sz="2400" baseline="0" dirty="0"/>
                        <a:t> </a:t>
                      </a:r>
                      <a:r>
                        <a:rPr lang="de-DE" sz="2400" baseline="0" dirty="0" err="1"/>
                        <a:t>cleaning</a:t>
                      </a:r>
                      <a:r>
                        <a:rPr lang="de-DE" sz="2400" baseline="0" dirty="0"/>
                        <a:t> </a:t>
                      </a:r>
                      <a:r>
                        <a:rPr lang="de-DE" sz="2400" baseline="0" dirty="0" err="1"/>
                        <a:t>before</a:t>
                      </a:r>
                      <a:r>
                        <a:rPr lang="de-DE" sz="2400" baseline="0" dirty="0"/>
                        <a:t> MOL®LIK</a:t>
                      </a:r>
                      <a:endParaRPr lang="de-DE" sz="2400" dirty="0"/>
                    </a:p>
                  </a:txBody>
                  <a:tcPr>
                    <a:solidFill>
                      <a:srgbClr val="1F7B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901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800" dirty="0" err="1"/>
                        <a:t>Stays</a:t>
                      </a:r>
                      <a:r>
                        <a:rPr lang="de-DE" sz="2800" dirty="0"/>
                        <a:t> clean </a:t>
                      </a:r>
                      <a:r>
                        <a:rPr lang="de-DE" sz="2800" dirty="0" err="1"/>
                        <a:t>from</a:t>
                      </a:r>
                      <a:r>
                        <a:rPr lang="de-DE" sz="2800" dirty="0"/>
                        <a:t> </a:t>
                      </a:r>
                      <a:r>
                        <a:rPr lang="de-DE" sz="2800" dirty="0" err="1"/>
                        <a:t>day</a:t>
                      </a:r>
                      <a:r>
                        <a:rPr lang="de-DE" sz="2800" baseline="0" dirty="0"/>
                        <a:t> 1</a:t>
                      </a:r>
                      <a:endParaRPr lang="de-DE" sz="2800" dirty="0"/>
                    </a:p>
                    <a:p>
                      <a:pPr algn="ctr"/>
                      <a:endParaRPr lang="de-DE" sz="2000" dirty="0"/>
                    </a:p>
                  </a:txBody>
                  <a:tcPr anchor="ctr"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Takes </a:t>
                      </a:r>
                      <a:r>
                        <a:rPr lang="de-DE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longer</a:t>
                      </a:r>
                      <a:endParaRPr lang="de-DE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173">
                <a:tc v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A </a:t>
                      </a:r>
                      <a:r>
                        <a:rPr lang="de-DE" sz="2000" dirty="0" err="1"/>
                        <a:t>risk</a:t>
                      </a:r>
                      <a:r>
                        <a:rPr lang="de-DE" sz="2000" dirty="0"/>
                        <a:t> </a:t>
                      </a:r>
                      <a:r>
                        <a:rPr lang="de-DE" sz="2000" dirty="0" err="1"/>
                        <a:t>of</a:t>
                      </a:r>
                      <a:r>
                        <a:rPr lang="de-DE" sz="2000" dirty="0"/>
                        <a:t> </a:t>
                      </a:r>
                      <a:r>
                        <a:rPr lang="de-DE" sz="2000" dirty="0" err="1"/>
                        <a:t>blocked</a:t>
                      </a:r>
                      <a:r>
                        <a:rPr lang="de-DE" sz="2000" dirty="0"/>
                        <a:t> </a:t>
                      </a:r>
                      <a:r>
                        <a:rPr lang="de-DE" sz="2000" dirty="0" err="1"/>
                        <a:t>filters</a:t>
                      </a:r>
                      <a:endParaRPr lang="de-DE" sz="2000" dirty="0"/>
                    </a:p>
                  </a:txBody>
                  <a:tcPr>
                    <a:solidFill>
                      <a:srgbClr val="D5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7173">
                <a:tc vMerge="1">
                  <a:txBody>
                    <a:bodyPr/>
                    <a:lstStyle/>
                    <a:p>
                      <a:endParaRPr lang="de-DE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Filters </a:t>
                      </a:r>
                      <a:r>
                        <a:rPr lang="de-DE" sz="2000" dirty="0" err="1"/>
                        <a:t>exchanged</a:t>
                      </a:r>
                      <a:r>
                        <a:rPr lang="de-DE" sz="2000" dirty="0"/>
                        <a:t> </a:t>
                      </a:r>
                      <a:r>
                        <a:rPr lang="de-DE" sz="2000" dirty="0" err="1"/>
                        <a:t>more</a:t>
                      </a:r>
                      <a:r>
                        <a:rPr lang="de-DE" sz="2000" baseline="0" dirty="0"/>
                        <a:t> </a:t>
                      </a:r>
                      <a:r>
                        <a:rPr lang="de-DE" sz="2000" baseline="0" dirty="0" err="1"/>
                        <a:t>frequently</a:t>
                      </a:r>
                      <a:endParaRPr lang="de-DE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hteck 15"/>
          <p:cNvSpPr/>
          <p:nvPr/>
        </p:nvSpPr>
        <p:spPr>
          <a:xfrm rot="10800000">
            <a:off x="322873" y="4876849"/>
            <a:ext cx="10524919" cy="790575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Box 1"/>
          <p:cNvSpPr txBox="1"/>
          <p:nvPr/>
        </p:nvSpPr>
        <p:spPr>
          <a:xfrm>
            <a:off x="465749" y="5041304"/>
            <a:ext cx="1038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solidFill>
                  <a:schemeClr val="bg1"/>
                </a:solidFill>
              </a:rPr>
              <a:t>We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recommend</a:t>
            </a:r>
            <a:r>
              <a:rPr lang="de-DE" sz="2400" dirty="0">
                <a:solidFill>
                  <a:schemeClr val="bg1"/>
                </a:solidFill>
              </a:rPr>
              <a:t> a </a:t>
            </a:r>
            <a:r>
              <a:rPr lang="de-DE" sz="2400" dirty="0" err="1">
                <a:solidFill>
                  <a:schemeClr val="bg1"/>
                </a:solidFill>
              </a:rPr>
              <a:t>conventional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cleaning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of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your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system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before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installing</a:t>
            </a:r>
            <a:r>
              <a:rPr lang="de-DE" sz="2400" dirty="0">
                <a:solidFill>
                  <a:schemeClr val="bg1"/>
                </a:solidFill>
              </a:rPr>
              <a:t> MOL®LIK!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9405553" y="4138262"/>
            <a:ext cx="27864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85000"/>
                  </a:schemeClr>
                </a:solidFill>
              </a:rPr>
              <a:t>Source: E. Mazo Bedia</a:t>
            </a:r>
            <a:endParaRPr lang="de-DE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797" y="2495819"/>
            <a:ext cx="2548897" cy="1642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57983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0" name="CasellaDiTesto 6"/>
          <p:cNvSpPr txBox="1"/>
          <p:nvPr/>
        </p:nvSpPr>
        <p:spPr>
          <a:xfrm>
            <a:off x="737875" y="1531233"/>
            <a:ext cx="690711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it-IT" sz="2800" b="1" dirty="0"/>
              <a:t>The </a:t>
            </a:r>
            <a:r>
              <a:rPr lang="it-IT" sz="2800" b="1" dirty="0" err="1"/>
              <a:t>catalyst</a:t>
            </a:r>
            <a:r>
              <a:rPr lang="it-IT" sz="2800" b="1" dirty="0"/>
              <a:t> </a:t>
            </a:r>
            <a:r>
              <a:rPr lang="it-IT" sz="2800" b="1" dirty="0" err="1"/>
              <a:t>should</a:t>
            </a:r>
            <a:r>
              <a:rPr lang="it-IT" sz="2800" b="1" dirty="0"/>
              <a:t> </a:t>
            </a:r>
            <a:r>
              <a:rPr lang="it-IT" sz="2800" b="1" dirty="0" err="1"/>
              <a:t>be</a:t>
            </a:r>
            <a:r>
              <a:rPr lang="it-IT" sz="2800" b="1" dirty="0"/>
              <a:t> </a:t>
            </a:r>
            <a:r>
              <a:rPr lang="it-IT" sz="2800" b="1" dirty="0" err="1"/>
              <a:t>covered</a:t>
            </a:r>
            <a:r>
              <a:rPr lang="it-IT" sz="2800" b="1" dirty="0"/>
              <a:t> </a:t>
            </a:r>
            <a:br>
              <a:rPr lang="it-IT" sz="2800" b="1" dirty="0"/>
            </a:br>
            <a:r>
              <a:rPr lang="it-IT" sz="2800" b="1" dirty="0"/>
              <a:t>    </a:t>
            </a:r>
            <a:r>
              <a:rPr lang="it-IT" sz="2800" b="1" dirty="0" err="1"/>
              <a:t>by</a:t>
            </a:r>
            <a:r>
              <a:rPr lang="it-IT" sz="2800" b="1" dirty="0"/>
              <a:t> a </a:t>
            </a:r>
            <a:r>
              <a:rPr lang="it-IT" sz="2800" b="1" dirty="0" err="1"/>
              <a:t>sufficient</a:t>
            </a:r>
            <a:r>
              <a:rPr lang="it-IT" sz="2800" b="1" dirty="0"/>
              <a:t> water </a:t>
            </a:r>
            <a:r>
              <a:rPr lang="it-IT" sz="2800" b="1" dirty="0" err="1"/>
              <a:t>level</a:t>
            </a:r>
            <a:endParaRPr lang="it-IT" sz="2800" b="1" dirty="0"/>
          </a:p>
          <a:p>
            <a:pPr>
              <a:buFont typeface="Wingdings" pitchFamily="2" charset="2"/>
              <a:buChar char="ü"/>
            </a:pPr>
            <a:endParaRPr lang="it-IT" sz="2800" b="1" dirty="0"/>
          </a:p>
          <a:p>
            <a:pPr>
              <a:buFont typeface="Wingdings" pitchFamily="2" charset="2"/>
              <a:buChar char="ü"/>
            </a:pPr>
            <a:r>
              <a:rPr lang="it-IT" sz="2800" b="1" dirty="0"/>
              <a:t> The water </a:t>
            </a:r>
            <a:r>
              <a:rPr lang="it-IT" sz="2800" b="1" dirty="0" err="1"/>
              <a:t>should</a:t>
            </a:r>
            <a:r>
              <a:rPr lang="it-IT" sz="2800" b="1" dirty="0"/>
              <a:t> </a:t>
            </a:r>
            <a:r>
              <a:rPr lang="it-IT" sz="2800" b="1" dirty="0" err="1"/>
              <a:t>not</a:t>
            </a:r>
            <a:r>
              <a:rPr lang="it-IT" sz="2800" b="1" dirty="0"/>
              <a:t> flow </a:t>
            </a:r>
            <a:r>
              <a:rPr lang="it-IT" sz="2800" b="1" dirty="0" err="1"/>
              <a:t>against</a:t>
            </a:r>
            <a:r>
              <a:rPr lang="it-IT" sz="2800" b="1" dirty="0"/>
              <a:t> </a:t>
            </a:r>
            <a:br>
              <a:rPr lang="it-IT" sz="2800" b="1" dirty="0"/>
            </a:br>
            <a:r>
              <a:rPr lang="it-IT" sz="2800" b="1" dirty="0"/>
              <a:t>    the </a:t>
            </a:r>
            <a:r>
              <a:rPr lang="it-IT" sz="2800" b="1" dirty="0" err="1"/>
              <a:t>catalyst</a:t>
            </a:r>
            <a:r>
              <a:rPr lang="it-IT" sz="2800" b="1" dirty="0"/>
              <a:t> </a:t>
            </a:r>
            <a:r>
              <a:rPr lang="it-IT" sz="2800" b="1" dirty="0" err="1"/>
              <a:t>foils</a:t>
            </a:r>
            <a:r>
              <a:rPr lang="it-IT" sz="2800" b="1" dirty="0"/>
              <a:t>, </a:t>
            </a:r>
            <a:r>
              <a:rPr lang="it-IT" sz="2800" b="1" dirty="0" err="1"/>
              <a:t>but</a:t>
            </a:r>
            <a:r>
              <a:rPr lang="it-IT" sz="2800" b="1" dirty="0"/>
              <a:t> </a:t>
            </a:r>
            <a:r>
              <a:rPr lang="it-IT" sz="2800" b="1" dirty="0" err="1"/>
              <a:t>through</a:t>
            </a:r>
            <a:r>
              <a:rPr lang="it-IT" sz="2800" b="1" dirty="0"/>
              <a:t> the</a:t>
            </a:r>
            <a:br>
              <a:rPr lang="it-IT" sz="2800" b="1" dirty="0"/>
            </a:br>
            <a:r>
              <a:rPr lang="it-IT" sz="2800" b="1" dirty="0"/>
              <a:t>    </a:t>
            </a:r>
            <a:r>
              <a:rPr lang="it-IT" sz="2800" b="1" dirty="0" err="1"/>
              <a:t>openings</a:t>
            </a:r>
            <a:endParaRPr lang="it-IT" sz="2800" b="1" dirty="0"/>
          </a:p>
          <a:p>
            <a:pPr>
              <a:buFont typeface="Wingdings" pitchFamily="2" charset="2"/>
              <a:buChar char="ü"/>
            </a:pPr>
            <a:endParaRPr lang="it-IT" sz="2800" b="1" dirty="0"/>
          </a:p>
          <a:p>
            <a:pPr>
              <a:buFont typeface="Wingdings" pitchFamily="2" charset="2"/>
              <a:buChar char="ü"/>
            </a:pPr>
            <a:r>
              <a:rPr lang="it-IT" sz="2800" dirty="0"/>
              <a:t> </a:t>
            </a:r>
            <a:r>
              <a:rPr lang="it-IT" sz="2800" dirty="0" err="1"/>
              <a:t>Please</a:t>
            </a:r>
            <a:r>
              <a:rPr lang="it-IT" sz="2800" dirty="0"/>
              <a:t> </a:t>
            </a:r>
            <a:r>
              <a:rPr lang="it-IT" sz="2800" dirty="0" err="1"/>
              <a:t>follow</a:t>
            </a:r>
            <a:r>
              <a:rPr lang="it-IT" sz="2800" dirty="0"/>
              <a:t> </a:t>
            </a:r>
            <a:r>
              <a:rPr lang="it-IT" sz="2800" dirty="0" err="1"/>
              <a:t>also</a:t>
            </a:r>
            <a:r>
              <a:rPr lang="it-IT" sz="2800" dirty="0"/>
              <a:t> the </a:t>
            </a:r>
            <a:r>
              <a:rPr lang="it-IT" sz="2800" dirty="0" err="1"/>
              <a:t>instructions</a:t>
            </a:r>
            <a:br>
              <a:rPr lang="it-IT" sz="2800" dirty="0"/>
            </a:br>
            <a:r>
              <a:rPr lang="it-IT" sz="2800" dirty="0"/>
              <a:t>    </a:t>
            </a:r>
            <a:r>
              <a:rPr lang="it-IT" sz="2800" dirty="0" err="1"/>
              <a:t>contained</a:t>
            </a:r>
            <a:r>
              <a:rPr lang="it-IT" sz="2800" dirty="0"/>
              <a:t> in the </a:t>
            </a:r>
            <a:r>
              <a:rPr lang="it-IT" sz="2800" dirty="0" err="1"/>
              <a:t>user</a:t>
            </a:r>
            <a:r>
              <a:rPr lang="it-IT" sz="2800" dirty="0"/>
              <a:t> </a:t>
            </a:r>
            <a:r>
              <a:rPr lang="it-IT" sz="2800" dirty="0" err="1"/>
              <a:t>manuals</a:t>
            </a:r>
            <a:endParaRPr lang="it-IT" sz="2800" dirty="0"/>
          </a:p>
          <a:p>
            <a:pPr>
              <a:buFont typeface="Wingdings" pitchFamily="2" charset="2"/>
              <a:buChar char="ü"/>
            </a:pPr>
            <a:endParaRPr lang="it-IT" sz="2000" dirty="0"/>
          </a:p>
          <a:p>
            <a:pPr>
              <a:buFont typeface="Wingdings" pitchFamily="2" charset="2"/>
              <a:buChar char="ü"/>
            </a:pPr>
            <a:endParaRPr lang="it-IT" dirty="0"/>
          </a:p>
        </p:txBody>
      </p:sp>
      <p:pic>
        <p:nvPicPr>
          <p:cNvPr id="8" name="Bild 1" descr="C:\Users\MOL\Desktop\Kunden_Partners\ENI\Raffineria Livorno - Progetto Torre Minori\PICS samples + CT\sampling 16.08.17\Bacino Minori 16 agosto 3di3.JPG">
            <a:extLst>
              <a:ext uri="{FF2B5EF4-FFF2-40B4-BE49-F238E27FC236}">
                <a16:creationId xmlns:a16="http://schemas.microsoft.com/office/drawing/2014/main" id="{F52190BF-AC1E-4248-9CCB-E39BDEA749F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352" y="3591412"/>
            <a:ext cx="3036913" cy="2304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Grafik 2">
            <a:extLst>
              <a:ext uri="{FF2B5EF4-FFF2-40B4-BE49-F238E27FC236}">
                <a16:creationId xmlns:a16="http://schemas.microsoft.com/office/drawing/2014/main" id="{9B84FD49-743E-4144-A2AC-D5329CDBC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351" y="1184294"/>
            <a:ext cx="3325682" cy="2494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1" name="Rechteck 15">
            <a:extLst>
              <a:ext uri="{FF2B5EF4-FFF2-40B4-BE49-F238E27FC236}">
                <a16:creationId xmlns:a16="http://schemas.microsoft.com/office/drawing/2014/main" id="{9247882B-72E0-464C-9471-A69844EF0829}"/>
              </a:ext>
            </a:extLst>
          </p:cNvPr>
          <p:cNvSpPr/>
          <p:nvPr/>
        </p:nvSpPr>
        <p:spPr>
          <a:xfrm rot="10800000">
            <a:off x="0" y="6160167"/>
            <a:ext cx="9889958" cy="664468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1341C7B4-EE68-4627-9C8F-A88B2787BFC0}"/>
              </a:ext>
            </a:extLst>
          </p:cNvPr>
          <p:cNvSpPr txBox="1"/>
          <p:nvPr/>
        </p:nvSpPr>
        <p:spPr>
          <a:xfrm>
            <a:off x="299803" y="6261568"/>
            <a:ext cx="9505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Question: </a:t>
            </a:r>
            <a:r>
              <a:rPr lang="de-DE" sz="2400" dirty="0" err="1">
                <a:solidFill>
                  <a:schemeClr val="bg1"/>
                </a:solidFill>
              </a:rPr>
              <a:t>Is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the</a:t>
            </a:r>
            <a:r>
              <a:rPr lang="de-DE" sz="2400" dirty="0">
                <a:solidFill>
                  <a:schemeClr val="bg1"/>
                </a:solidFill>
              </a:rPr>
              <a:t> power </a:t>
            </a:r>
            <a:r>
              <a:rPr lang="de-DE" sz="2400" dirty="0" err="1">
                <a:solidFill>
                  <a:schemeClr val="bg1"/>
                </a:solidFill>
              </a:rPr>
              <a:t>connection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prepared</a:t>
            </a:r>
            <a:r>
              <a:rPr lang="de-DE" sz="2400" dirty="0">
                <a:solidFill>
                  <a:schemeClr val="bg1"/>
                </a:solidFill>
              </a:rPr>
              <a:t>?</a:t>
            </a:r>
            <a:r>
              <a:rPr lang="de-DE" sz="1600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(IP 54 /10 A/ 100-240 V AC within 2.5m)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32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781" y="491276"/>
            <a:ext cx="10515600" cy="592130"/>
          </a:xfrm>
        </p:spPr>
        <p:txBody>
          <a:bodyPr/>
          <a:lstStyle/>
          <a:p>
            <a:r>
              <a:rPr lang="de-DE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&amp; Service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pPr/>
              <a:t>15</a:t>
            </a:fld>
            <a:endParaRPr lang="de-DE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810268"/>
              </p:ext>
            </p:extLst>
          </p:nvPr>
        </p:nvGraphicFramePr>
        <p:xfrm>
          <a:off x="734519" y="1123514"/>
          <a:ext cx="9793112" cy="4730541"/>
        </p:xfrm>
        <a:graphic>
          <a:graphicData uri="http://schemas.openxmlformats.org/drawingml/2006/table">
            <a:tbl>
              <a:tblPr/>
              <a:tblGrid>
                <a:gridCol w="3971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7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11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dirty="0">
                          <a:latin typeface="Arial"/>
                          <a:ea typeface="Times New Roman"/>
                          <a:cs typeface="Times New Roman"/>
                        </a:rPr>
                        <a:t>Parameter</a:t>
                      </a:r>
                      <a:endParaRPr lang="de-DE" sz="18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Arial"/>
                          <a:ea typeface="Times New Roman"/>
                          <a:cs typeface="Times New Roman"/>
                        </a:rPr>
                        <a:t>Recommended</a:t>
                      </a:r>
                      <a:endParaRPr lang="de-DE" sz="180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Arial"/>
                          <a:ea typeface="Times New Roman"/>
                          <a:cs typeface="Times New Roman"/>
                        </a:rPr>
                        <a:t>Interval</a:t>
                      </a:r>
                      <a:endParaRPr lang="de-DE" sz="1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>
                          <a:latin typeface="Arial"/>
                          <a:ea typeface="Times New Roman"/>
                          <a:cs typeface="Times New Roman"/>
                        </a:rPr>
                        <a:t>Target value/target condition</a:t>
                      </a:r>
                      <a:endParaRPr lang="de-DE" sz="18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3599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  <a:tabLst>
                          <a:tab pos="540385" algn="l"/>
                          <a:tab pos="6210300" algn="r"/>
                          <a:tab pos="449580" algn="l"/>
                        </a:tabLs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  <a:t>Check of the equipment</a:t>
                      </a:r>
                      <a:endParaRPr lang="de-DE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  <a:t>Weekly</a:t>
                      </a:r>
                      <a:endParaRPr lang="de-DE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Check of the water level and led-module</a:t>
                      </a:r>
                      <a:endParaRPr lang="de-DE" sz="2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b="1" dirty="0">
                          <a:latin typeface="Arial"/>
                          <a:ea typeface="Times New Roman"/>
                          <a:cs typeface="Times New Roman"/>
                        </a:rPr>
                        <a:t>The </a:t>
                      </a:r>
                      <a:r>
                        <a:rPr lang="en-GB" sz="1600" b="1" dirty="0">
                          <a:latin typeface="Arial"/>
                          <a:ea typeface="Times New Roman"/>
                          <a:cs typeface="Arial"/>
                        </a:rPr>
                        <a:t>MOL</a:t>
                      </a:r>
                      <a:r>
                        <a:rPr lang="en-GB" sz="1600" b="1" baseline="30000" dirty="0">
                          <a:latin typeface="Arial"/>
                          <a:ea typeface="Times New Roman"/>
                          <a:cs typeface="Arial"/>
                        </a:rPr>
                        <a:t>®</a:t>
                      </a:r>
                      <a:r>
                        <a:rPr lang="en-GB" sz="1600" b="1" dirty="0">
                          <a:latin typeface="Arial"/>
                          <a:ea typeface="Times New Roman"/>
                          <a:cs typeface="Arial"/>
                        </a:rPr>
                        <a:t>LIK-catalyst</a:t>
                      </a:r>
                      <a:r>
                        <a:rPr lang="en-GB" sz="1600" b="1" dirty="0">
                          <a:latin typeface="Arial"/>
                          <a:ea typeface="Times New Roman"/>
                          <a:cs typeface="Times New Roman"/>
                        </a:rPr>
                        <a:t> must be completely covered by water.</a:t>
                      </a:r>
                      <a:endParaRPr lang="de-DE" sz="2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9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  <a:t>Control the circulating water for detached deposits.</a:t>
                      </a:r>
                      <a:endParaRPr lang="de-DE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  <a:t>Every </a:t>
                      </a:r>
                      <a:b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  <a:t>2 till 6 weeks</a:t>
                      </a:r>
                      <a:endParaRPr lang="de-DE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Detached deposits  should be removed from the circulating water</a:t>
                      </a:r>
                      <a:endParaRPr lang="de-DE" sz="2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Therefore, partially replace the water.</a:t>
                      </a:r>
                      <a:endParaRPr lang="de-DE" sz="2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63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  <a:t>Check of the </a:t>
                      </a:r>
                      <a:r>
                        <a:rPr lang="en-GB" sz="1800" dirty="0">
                          <a:latin typeface="Arial"/>
                          <a:ea typeface="Times New Roman"/>
                          <a:cs typeface="Arial"/>
                        </a:rPr>
                        <a:t>MOL</a:t>
                      </a:r>
                      <a:r>
                        <a:rPr lang="en-GB" sz="1800" baseline="30000" dirty="0">
                          <a:latin typeface="Arial"/>
                          <a:ea typeface="Times New Roman"/>
                          <a:cs typeface="Arial"/>
                        </a:rPr>
                        <a:t>®</a:t>
                      </a:r>
                      <a:r>
                        <a:rPr lang="en-GB" sz="1800" dirty="0">
                          <a:latin typeface="Arial"/>
                          <a:ea typeface="Times New Roman"/>
                          <a:cs typeface="Arial"/>
                        </a:rPr>
                        <a:t>LIK </a:t>
                      </a:r>
                      <a: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  <a:t>unit for possible deposits.</a:t>
                      </a:r>
                      <a:endParaRPr lang="de-DE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  <a:t>Every </a:t>
                      </a:r>
                      <a:b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  <a:t>2 till 6 weeks</a:t>
                      </a:r>
                      <a:endParaRPr lang="de-DE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Such deposits can reduce the MOL</a:t>
                      </a:r>
                      <a:r>
                        <a:rPr lang="en-GB" sz="1600" baseline="30000" dirty="0">
                          <a:latin typeface="Arial"/>
                          <a:ea typeface="Times New Roman"/>
                          <a:cs typeface="Times New Roman"/>
                        </a:rPr>
                        <a:t>®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LIK-effect.</a:t>
                      </a:r>
                      <a:endParaRPr lang="de-DE" sz="20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Symbol"/>
                        <a:buChar char=""/>
                        <a:tabLst>
                          <a:tab pos="457200" algn="l"/>
                        </a:tabLst>
                      </a:pP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Remove these deposits gently </a:t>
                      </a:r>
                      <a:b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</a:b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(e.g. with a soft brush &amp; slight</a:t>
                      </a:r>
                      <a:r>
                        <a:rPr lang="en-GB" sz="1600" baseline="0" dirty="0">
                          <a:latin typeface="Arial"/>
                          <a:ea typeface="Times New Roman"/>
                          <a:cs typeface="Times New Roman"/>
                        </a:rPr>
                        <a:t> water flow</a:t>
                      </a:r>
                      <a:r>
                        <a:rPr lang="en-GB" sz="1600" dirty="0"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de-DE" sz="20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2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  <a:t>Functional check by an authorized service technician.</a:t>
                      </a:r>
                      <a:endParaRPr lang="de-DE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dirty="0">
                          <a:latin typeface="Arial"/>
                          <a:ea typeface="Times New Roman"/>
                          <a:cs typeface="Times New Roman"/>
                        </a:rPr>
                        <a:t>Annually</a:t>
                      </a:r>
                      <a:endParaRPr lang="de-DE" sz="2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GB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eck 15">
            <a:extLst>
              <a:ext uri="{FF2B5EF4-FFF2-40B4-BE49-F238E27FC236}">
                <a16:creationId xmlns:a16="http://schemas.microsoft.com/office/drawing/2014/main" id="{00096452-248B-479C-9989-891C9D4A9A07}"/>
              </a:ext>
            </a:extLst>
          </p:cNvPr>
          <p:cNvSpPr/>
          <p:nvPr/>
        </p:nvSpPr>
        <p:spPr>
          <a:xfrm rot="10800000">
            <a:off x="0" y="6160167"/>
            <a:ext cx="9889958" cy="664468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543DA8C-5416-461F-882F-0A08617A5C12}"/>
              </a:ext>
            </a:extLst>
          </p:cNvPr>
          <p:cNvSpPr txBox="1"/>
          <p:nvPr/>
        </p:nvSpPr>
        <p:spPr>
          <a:xfrm>
            <a:off x="106781" y="6240384"/>
            <a:ext cx="1038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Question: Who will </a:t>
            </a:r>
            <a:r>
              <a:rPr lang="de-DE" sz="2400" dirty="0" err="1">
                <a:solidFill>
                  <a:schemeClr val="bg1"/>
                </a:solidFill>
              </a:rPr>
              <a:t>take</a:t>
            </a:r>
            <a:r>
              <a:rPr lang="de-DE" sz="2400" dirty="0">
                <a:solidFill>
                  <a:schemeClr val="bg1"/>
                </a:solidFill>
              </a:rPr>
              <a:t> care </a:t>
            </a:r>
            <a:r>
              <a:rPr lang="de-DE" sz="2400" dirty="0" err="1">
                <a:solidFill>
                  <a:schemeClr val="bg1"/>
                </a:solidFill>
              </a:rPr>
              <a:t>of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maintenance</a:t>
            </a:r>
            <a:r>
              <a:rPr lang="de-DE" sz="24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F909984-0671-4DE0-8E1C-EE18CD78D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9958" y="4826705"/>
            <a:ext cx="1818492" cy="1180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63500"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648083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302027"/>
              </p:ext>
            </p:extLst>
          </p:nvPr>
        </p:nvGraphicFramePr>
        <p:xfrm>
          <a:off x="393895" y="527646"/>
          <a:ext cx="8362335" cy="2651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30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9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1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</a:rPr>
                        <a:t>Chemicals</a:t>
                      </a:r>
                      <a:endParaRPr lang="de-D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3200" dirty="0">
                          <a:effectLst/>
                        </a:rPr>
                        <a:t>Demand</a:t>
                      </a:r>
                      <a:endParaRPr lang="de-D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e-DE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kg/h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dirty="0">
                          <a:effectLst/>
                        </a:rPr>
                        <a:t>kg/a</a:t>
                      </a: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s-ES" sz="24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SUEZ SPECTRUS OX1272 </a:t>
                      </a:r>
                      <a:r>
                        <a:rPr lang="es-ES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[Biocide] </a:t>
                      </a:r>
                      <a:r>
                        <a:rPr lang="es-ES" sz="14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NaOCl + NaOH </a:t>
                      </a:r>
                      <a:r>
                        <a:rPr lang="es-ES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0153">
                <a:tc>
                  <a:txBody>
                    <a:bodyPr/>
                    <a:lstStyle/>
                    <a:p>
                      <a:r>
                        <a:rPr lang="pt-BR" sz="24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SUEZ DEPOSITROL BL6502 </a:t>
                      </a:r>
                      <a:r>
                        <a:rPr lang="pt-BR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[Deposit control agent] </a:t>
                      </a:r>
                      <a:r>
                        <a:rPr lang="pt-BR" sz="14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C2H4Na4O7P2 Phosphonic acid, </a:t>
                      </a:r>
                      <a:r>
                        <a:rPr lang="de-DE" sz="14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(1-hydroxyethylidene)bis-, </a:t>
                      </a:r>
                      <a:r>
                        <a:rPr lang="de-DE" sz="1400" b="0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sodium</a:t>
                      </a:r>
                      <a:r>
                        <a:rPr lang="de-DE" sz="14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400" b="0" i="0" u="none" strike="noStrike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salt</a:t>
                      </a:r>
                      <a:endParaRPr lang="de-DE" sz="18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sv-SE" sz="24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STP polymer </a:t>
                      </a:r>
                      <a:r>
                        <a:rPr lang="sv-SE" sz="18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[Stress Tolerant Polymer] 	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endParaRPr lang="de-DE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Anything</a:t>
                      </a:r>
                      <a:r>
                        <a:rPr lang="de-D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de-DE" sz="2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more</a:t>
                      </a:r>
                      <a:r>
                        <a:rPr lang="de-DE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???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de-DE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393895" y="3072348"/>
            <a:ext cx="865307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de-DE" sz="28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Targets</a:t>
            </a:r>
            <a:r>
              <a:rPr lang="de-D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lvl="1"/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Reducing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the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issues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with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deposits</a:t>
            </a:r>
            <a:endParaRPr lang="de-DE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Optimisation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chemical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demand</a:t>
            </a:r>
            <a:endParaRPr lang="de-DE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de-DE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de-DE" sz="2800" b="1" dirty="0" err="1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With</a:t>
            </a:r>
            <a:r>
              <a:rPr lang="de-DE" sz="2800" b="1" dirty="0">
                <a:solidFill>
                  <a:schemeClr val="tx1">
                    <a:lumMod val="95000"/>
                    <a:lumOff val="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MOL®LIK:</a:t>
            </a:r>
          </a:p>
          <a:p>
            <a:pPr marL="800100" lvl="1" indent="-342900">
              <a:buAutoNum type="arabicPeriod"/>
            </a:pP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Reduction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biocides</a:t>
            </a:r>
            <a:endParaRPr lang="de-DE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00100" lvl="1" indent="-342900">
              <a:buAutoNum type="arabicPeriod"/>
            </a:pP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Rising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efficiency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of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hardness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stabilizers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&amp;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corrosion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inhibitors</a:t>
            </a:r>
            <a:r>
              <a:rPr lang="de-DE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909946" y="1428353"/>
            <a:ext cx="25574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Data of technical situation at selected application</a:t>
            </a:r>
            <a:endParaRPr lang="de-DE" sz="3200" dirty="0"/>
          </a:p>
        </p:txBody>
      </p:sp>
      <p:sp>
        <p:nvSpPr>
          <p:cNvPr id="6" name="Rechteck 15"/>
          <p:cNvSpPr/>
          <p:nvPr/>
        </p:nvSpPr>
        <p:spPr>
          <a:xfrm rot="10800000">
            <a:off x="0" y="6160167"/>
            <a:ext cx="9889958" cy="664468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1"/>
          <p:cNvSpPr txBox="1"/>
          <p:nvPr/>
        </p:nvSpPr>
        <p:spPr>
          <a:xfrm>
            <a:off x="106781" y="6240384"/>
            <a:ext cx="103820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Question: Are </a:t>
            </a:r>
            <a:r>
              <a:rPr lang="de-DE" sz="2400" dirty="0" err="1">
                <a:solidFill>
                  <a:schemeClr val="bg1"/>
                </a:solidFill>
              </a:rPr>
              <a:t>there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any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information</a:t>
            </a:r>
            <a:r>
              <a:rPr lang="de-DE" sz="2400" dirty="0">
                <a:solidFill>
                  <a:schemeClr val="bg1"/>
                </a:solidFill>
              </a:rPr>
              <a:t> on </a:t>
            </a:r>
            <a:r>
              <a:rPr lang="de-DE" sz="2400" dirty="0" err="1">
                <a:solidFill>
                  <a:schemeClr val="bg1"/>
                </a:solidFill>
              </a:rPr>
              <a:t>current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chemical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dosing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situation</a:t>
            </a:r>
            <a:r>
              <a:rPr lang="de-DE" sz="2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0967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52399" y="507351"/>
            <a:ext cx="10620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/>
              <a:t>Development </a:t>
            </a:r>
            <a:r>
              <a:rPr lang="de-DE" sz="3600" b="1" dirty="0" err="1"/>
              <a:t>of</a:t>
            </a:r>
            <a:r>
              <a:rPr lang="de-DE" sz="3600" b="1" dirty="0"/>
              <a:t> Chemicals </a:t>
            </a:r>
            <a:r>
              <a:rPr lang="de-DE" sz="2800" b="1" dirty="0"/>
              <a:t>– </a:t>
            </a:r>
            <a:r>
              <a:rPr lang="de-DE" sz="2800" b="1" dirty="0" err="1"/>
              <a:t>what</a:t>
            </a:r>
            <a:r>
              <a:rPr lang="de-DE" sz="2800" b="1" dirty="0"/>
              <a:t> </a:t>
            </a:r>
            <a:r>
              <a:rPr lang="de-DE" sz="2800" b="1" dirty="0" err="1"/>
              <a:t>is</a:t>
            </a:r>
            <a:r>
              <a:rPr lang="de-DE" sz="2800" b="1" dirty="0"/>
              <a:t> </a:t>
            </a:r>
            <a:r>
              <a:rPr lang="de-DE" sz="2800" b="1" dirty="0" err="1"/>
              <a:t>possible</a:t>
            </a:r>
            <a:r>
              <a:rPr lang="de-DE" sz="2800" b="1" dirty="0"/>
              <a:t> </a:t>
            </a:r>
            <a:r>
              <a:rPr lang="de-DE" sz="2800" b="1" dirty="0" err="1"/>
              <a:t>with</a:t>
            </a:r>
            <a:r>
              <a:rPr lang="de-DE" sz="2800" b="1" dirty="0"/>
              <a:t> MOL®LIK</a:t>
            </a:r>
            <a:br>
              <a:rPr lang="de-DE" sz="2800" b="1" dirty="0"/>
            </a:br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happen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dirty="0" err="1"/>
              <a:t>excess</a:t>
            </a:r>
            <a:r>
              <a:rPr lang="de-DE" sz="2400" dirty="0"/>
              <a:t> </a:t>
            </a:r>
            <a:r>
              <a:rPr lang="de-DE" sz="2400" dirty="0" err="1"/>
              <a:t>chemical</a:t>
            </a:r>
            <a:r>
              <a:rPr lang="de-DE" sz="2400" dirty="0"/>
              <a:t> </a:t>
            </a:r>
            <a:r>
              <a:rPr lang="de-DE" sz="2400" dirty="0" err="1"/>
              <a:t>dosage</a:t>
            </a:r>
            <a:r>
              <a:rPr lang="de-DE" sz="2400" dirty="0"/>
              <a:t> – </a:t>
            </a:r>
            <a:r>
              <a:rPr lang="de-DE" sz="2400" dirty="0" err="1"/>
              <a:t>further</a:t>
            </a:r>
            <a:r>
              <a:rPr lang="de-DE" sz="2400" dirty="0"/>
              <a:t> </a:t>
            </a:r>
            <a:r>
              <a:rPr lang="de-DE" sz="2400" dirty="0" err="1"/>
              <a:t>effects</a:t>
            </a:r>
            <a:r>
              <a:rPr lang="de-DE" sz="2400" dirty="0"/>
              <a:t>? </a:t>
            </a:r>
            <a:endParaRPr lang="de-DE" sz="2800" dirty="0"/>
          </a:p>
        </p:txBody>
      </p:sp>
      <p:sp>
        <p:nvSpPr>
          <p:cNvPr id="11" name="Rechteck 10"/>
          <p:cNvSpPr/>
          <p:nvPr/>
        </p:nvSpPr>
        <p:spPr>
          <a:xfrm rot="10800000">
            <a:off x="-1" y="6168821"/>
            <a:ext cx="9816058" cy="616986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5"/>
          <p:cNvSpPr txBox="1"/>
          <p:nvPr/>
        </p:nvSpPr>
        <p:spPr>
          <a:xfrm>
            <a:off x="-469823" y="6241013"/>
            <a:ext cx="11242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i="1" dirty="0">
                <a:solidFill>
                  <a:schemeClr val="bg1"/>
                </a:solidFill>
              </a:rPr>
              <a:t>…Optimization @ chemical dosage </a:t>
            </a:r>
            <a:r>
              <a:rPr lang="en-US" sz="2400" i="1" dirty="0">
                <a:solidFill>
                  <a:schemeClr val="bg1"/>
                </a:solidFill>
                <a:sym typeface="Wingdings" panose="05000000000000000000" pitchFamily="2" charset="2"/>
              </a:rPr>
              <a:t> improving cooling </a:t>
            </a:r>
            <a:r>
              <a:rPr lang="en-US" sz="2400" i="1" dirty="0" err="1">
                <a:solidFill>
                  <a:schemeClr val="bg1"/>
                </a:solidFill>
                <a:sym typeface="Wingdings" panose="05000000000000000000" pitchFamily="2" charset="2"/>
              </a:rPr>
              <a:t>perfromance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733" y="1512417"/>
            <a:ext cx="6384901" cy="4484337"/>
          </a:xfrm>
          <a:prstGeom prst="rect">
            <a:avLst/>
          </a:prstGeom>
        </p:spPr>
      </p:pic>
      <p:graphicFrame>
        <p:nvGraphicFramePr>
          <p:cNvPr id="17" name="Tabelle 16"/>
          <p:cNvGraphicFramePr>
            <a:graphicFrameLocks noGrp="1"/>
          </p:cNvGraphicFramePr>
          <p:nvPr/>
        </p:nvGraphicFramePr>
        <p:xfrm>
          <a:off x="6650634" y="1432613"/>
          <a:ext cx="4801443" cy="4091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6941"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conventional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MOL®LIK</a:t>
                      </a:r>
                      <a:br>
                        <a:rPr lang="de-DE" dirty="0"/>
                      </a:br>
                      <a:r>
                        <a:rPr lang="de-DE" dirty="0"/>
                        <a:t>Project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233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Average</a:t>
                      </a:r>
                      <a:br>
                        <a:rPr lang="de-DE" dirty="0"/>
                      </a:br>
                      <a:r>
                        <a:rPr lang="de-DE" dirty="0"/>
                        <a:t>N2504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1.7 l/h</a:t>
                      </a:r>
                      <a:br>
                        <a:rPr lang="de-DE" dirty="0"/>
                      </a:br>
                      <a:r>
                        <a:rPr lang="de-DE" sz="1400" dirty="0"/>
                        <a:t>18</a:t>
                      </a:r>
                      <a:r>
                        <a:rPr lang="de-DE" sz="1400" baseline="30000" dirty="0"/>
                        <a:t>th</a:t>
                      </a:r>
                      <a:r>
                        <a:rPr lang="de-DE" sz="1400" dirty="0"/>
                        <a:t> Feb.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dirty="0" err="1"/>
                        <a:t>until</a:t>
                      </a:r>
                      <a:r>
                        <a:rPr lang="de-DE" sz="1400" dirty="0"/>
                        <a:t> 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4</a:t>
                      </a:r>
                      <a:r>
                        <a:rPr lang="de-DE" sz="1400" baseline="30000" dirty="0"/>
                        <a:t>st</a:t>
                      </a:r>
                      <a:r>
                        <a:rPr lang="de-DE" sz="1400" dirty="0"/>
                        <a:t> 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0.42 l/h</a:t>
                      </a:r>
                      <a:br>
                        <a:rPr lang="de-DE" dirty="0"/>
                      </a:br>
                      <a:r>
                        <a:rPr lang="de-DE" sz="1400" dirty="0"/>
                        <a:t>5</a:t>
                      </a:r>
                      <a:r>
                        <a:rPr lang="de-DE" sz="1400" baseline="30000" dirty="0"/>
                        <a:t>th</a:t>
                      </a:r>
                      <a:r>
                        <a:rPr lang="de-DE" sz="1400" dirty="0"/>
                        <a:t> June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dirty="0" err="1"/>
                        <a:t>until</a:t>
                      </a:r>
                      <a:r>
                        <a:rPr lang="de-DE" sz="1400" dirty="0"/>
                        <a:t> 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1</a:t>
                      </a:r>
                      <a:r>
                        <a:rPr lang="de-DE" sz="1400" baseline="30000" dirty="0"/>
                        <a:t>st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July</a:t>
                      </a:r>
                      <a:br>
                        <a:rPr lang="de-DE" sz="1400" dirty="0"/>
                      </a:br>
                      <a:r>
                        <a:rPr lang="de-DE" sz="1400" baseline="0" dirty="0"/>
                        <a:t>(last </a:t>
                      </a:r>
                      <a:r>
                        <a:rPr lang="de-DE" sz="1400" baseline="0" dirty="0" err="1"/>
                        <a:t>value</a:t>
                      </a:r>
                      <a:r>
                        <a:rPr lang="de-DE" sz="1400" baseline="0" dirty="0"/>
                        <a:t> 0.2 l/h)</a:t>
                      </a:r>
                      <a:endParaRPr lang="de-D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6941"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de-DE" sz="2400" baseline="0" dirty="0"/>
                        <a:t>75 % </a:t>
                      </a:r>
                      <a:r>
                        <a:rPr lang="de-DE" sz="2400" baseline="0" dirty="0" err="1"/>
                        <a:t>reduction</a:t>
                      </a:r>
                      <a:endParaRPr lang="de-DE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de-DE" sz="100" dirty="0"/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de-DE" sz="100" dirty="0"/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233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Average</a:t>
                      </a:r>
                      <a:br>
                        <a:rPr lang="de-DE" dirty="0"/>
                      </a:br>
                      <a:r>
                        <a:rPr lang="de-DE" dirty="0"/>
                        <a:t>N8514+</a:t>
                      </a:r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10.8 l/h</a:t>
                      </a:r>
                      <a:br>
                        <a:rPr lang="de-DE" dirty="0"/>
                      </a:br>
                      <a:r>
                        <a:rPr lang="de-DE" sz="1400" dirty="0"/>
                        <a:t>18</a:t>
                      </a:r>
                      <a:r>
                        <a:rPr lang="de-DE" sz="1400" baseline="30000" dirty="0"/>
                        <a:t>th</a:t>
                      </a:r>
                      <a:r>
                        <a:rPr lang="de-DE" sz="1400" dirty="0"/>
                        <a:t> Feb.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dirty="0" err="1"/>
                        <a:t>until</a:t>
                      </a:r>
                      <a:r>
                        <a:rPr lang="de-DE" sz="1400" dirty="0"/>
                        <a:t> 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4</a:t>
                      </a:r>
                      <a:r>
                        <a:rPr lang="de-DE" sz="1400" baseline="30000" dirty="0"/>
                        <a:t>st</a:t>
                      </a:r>
                      <a:r>
                        <a:rPr lang="de-DE" sz="1400" dirty="0"/>
                        <a:t> April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/>
                        <a:t>1.4 l/h</a:t>
                      </a:r>
                      <a:br>
                        <a:rPr lang="de-DE" dirty="0"/>
                      </a:br>
                      <a:r>
                        <a:rPr lang="de-DE" sz="1400" dirty="0"/>
                        <a:t>5</a:t>
                      </a:r>
                      <a:r>
                        <a:rPr lang="de-DE" sz="1400" baseline="30000" dirty="0"/>
                        <a:t>th</a:t>
                      </a:r>
                      <a:r>
                        <a:rPr lang="de-DE" sz="1400" dirty="0"/>
                        <a:t> June</a:t>
                      </a:r>
                      <a:r>
                        <a:rPr lang="de-DE" sz="1400" baseline="0" dirty="0"/>
                        <a:t> </a:t>
                      </a:r>
                      <a:r>
                        <a:rPr lang="de-DE" sz="1400" dirty="0" err="1"/>
                        <a:t>until</a:t>
                      </a:r>
                      <a:r>
                        <a:rPr lang="de-DE" sz="1400" dirty="0"/>
                        <a:t> </a:t>
                      </a:r>
                      <a:br>
                        <a:rPr lang="de-DE" sz="1400" dirty="0"/>
                      </a:br>
                      <a:r>
                        <a:rPr lang="de-DE" sz="1400" dirty="0"/>
                        <a:t>1</a:t>
                      </a:r>
                      <a:r>
                        <a:rPr lang="de-DE" sz="1400" baseline="30000" dirty="0"/>
                        <a:t>st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July</a:t>
                      </a:r>
                      <a:br>
                        <a:rPr lang="de-DE" sz="1400" dirty="0"/>
                      </a:br>
                      <a:r>
                        <a:rPr lang="de-DE" sz="1400" baseline="0" dirty="0"/>
                        <a:t>(last </a:t>
                      </a:r>
                      <a:r>
                        <a:rPr lang="de-DE" sz="1400" baseline="0" dirty="0" err="1"/>
                        <a:t>value</a:t>
                      </a:r>
                      <a:r>
                        <a:rPr lang="de-DE" sz="1400" baseline="0" dirty="0"/>
                        <a:t> 1.5 l/h)</a:t>
                      </a:r>
                      <a:endParaRPr lang="de-D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974">
                <a:tc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de-DE" sz="2400" baseline="0" dirty="0"/>
                        <a:t>85 % </a:t>
                      </a:r>
                      <a:r>
                        <a:rPr lang="de-DE" sz="2400" baseline="0" dirty="0" err="1"/>
                        <a:t>reduction</a:t>
                      </a:r>
                      <a:endParaRPr lang="de-DE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407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12542" y="428035"/>
            <a:ext cx="11374607" cy="551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115000"/>
              </a:lnSpc>
              <a:spcAft>
                <a:spcPts val="0"/>
              </a:spcAft>
            </a:pPr>
            <a:r>
              <a:rPr lang="de-DE" sz="2400" b="1" kern="0" dirty="0" err="1">
                <a:solidFill>
                  <a:srgbClr val="13478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Ideas</a:t>
            </a:r>
            <a:r>
              <a:rPr lang="de-DE" sz="2400" b="1" kern="0" dirty="0">
                <a:solidFill>
                  <a:srgbClr val="13478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13478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de-DE" sz="2400" b="1" kern="0" dirty="0">
                <a:solidFill>
                  <a:srgbClr val="13478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13478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common</a:t>
            </a:r>
            <a:r>
              <a:rPr lang="de-DE" sz="2400" b="1" kern="0" dirty="0">
                <a:solidFill>
                  <a:srgbClr val="13478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400" b="1" kern="0" dirty="0" err="1">
                <a:solidFill>
                  <a:srgbClr val="13478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project</a:t>
            </a:r>
            <a:r>
              <a:rPr lang="de-DE" sz="2400" b="1" kern="0" dirty="0">
                <a:solidFill>
                  <a:srgbClr val="13478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Follow-</a:t>
            </a:r>
            <a:r>
              <a:rPr lang="de-DE" sz="2400" b="1" kern="0" dirty="0" err="1">
                <a:solidFill>
                  <a:srgbClr val="13478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up</a:t>
            </a:r>
            <a:r>
              <a:rPr lang="de-DE" sz="2400" b="1" kern="0" dirty="0">
                <a:solidFill>
                  <a:srgbClr val="13478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de-DE" sz="2000" b="1" kern="0" dirty="0">
              <a:solidFill>
                <a:srgbClr val="13478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2400" b="1" dirty="0"/>
              <a:t>Make-up &amp; Cooling Water </a:t>
            </a:r>
            <a:r>
              <a:rPr lang="de-DE" dirty="0"/>
              <a:t>(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weeks</a:t>
            </a:r>
            <a:r>
              <a:rPr lang="de-DE" dirty="0"/>
              <a:t>)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sz="2000" b="1" dirty="0"/>
              <a:t>LSI</a:t>
            </a:r>
            <a:r>
              <a:rPr lang="de-DE" sz="2000" dirty="0"/>
              <a:t> / </a:t>
            </a:r>
            <a:r>
              <a:rPr lang="de-DE" sz="2000" b="1" dirty="0"/>
              <a:t>COC / </a:t>
            </a:r>
            <a:r>
              <a:rPr lang="de-DE" sz="2000" b="1" dirty="0" err="1"/>
              <a:t>Conductivity</a:t>
            </a:r>
            <a:r>
              <a:rPr lang="de-DE" sz="2000" b="1" dirty="0"/>
              <a:t> / Calcium Retention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cooling</a:t>
            </a:r>
            <a:r>
              <a:rPr lang="de-DE" sz="2000" dirty="0"/>
              <a:t> </a:t>
            </a:r>
            <a:r>
              <a:rPr lang="de-DE" sz="2000" dirty="0" err="1"/>
              <a:t>water</a:t>
            </a:r>
            <a:r>
              <a:rPr lang="de-DE" sz="2000" dirty="0"/>
              <a:t> 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sz="2000" b="1" dirty="0"/>
              <a:t>Iron / Copper / </a:t>
            </a:r>
            <a:r>
              <a:rPr lang="de-DE" sz="2000" b="1" dirty="0" err="1"/>
              <a:t>Turbidity</a:t>
            </a:r>
            <a:r>
              <a:rPr lang="de-DE" sz="2000" b="1" dirty="0"/>
              <a:t> </a:t>
            </a:r>
            <a:r>
              <a:rPr lang="de-DE" sz="1600" dirty="0"/>
              <a:t>(</a:t>
            </a:r>
            <a:r>
              <a:rPr lang="de-DE" sz="1600" dirty="0" err="1"/>
              <a:t>only</a:t>
            </a:r>
            <a:r>
              <a:rPr lang="de-DE" sz="1600" dirty="0"/>
              <a:t> in </a:t>
            </a:r>
            <a:r>
              <a:rPr lang="de-DE" sz="1600" dirty="0" err="1"/>
              <a:t>case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troubles</a:t>
            </a:r>
            <a:r>
              <a:rPr lang="de-DE" sz="1600" dirty="0"/>
              <a:t>)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cooling</a:t>
            </a:r>
            <a:r>
              <a:rPr lang="de-DE" sz="2000" dirty="0"/>
              <a:t> </a:t>
            </a:r>
            <a:r>
              <a:rPr lang="de-DE" sz="2000" dirty="0" err="1"/>
              <a:t>water</a:t>
            </a:r>
            <a:endParaRPr lang="de-DE" sz="2000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sz="2000" dirty="0" err="1"/>
              <a:t>Detailed</a:t>
            </a:r>
            <a:r>
              <a:rPr lang="de-DE" sz="2000" dirty="0"/>
              <a:t> </a:t>
            </a:r>
            <a:r>
              <a:rPr lang="de-DE" sz="2000" dirty="0" err="1"/>
              <a:t>history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so </a:t>
            </a:r>
            <a:r>
              <a:rPr lang="de-DE" sz="2000" dirty="0" err="1"/>
              <a:t>far</a:t>
            </a:r>
            <a:r>
              <a:rPr lang="de-DE" sz="2000" dirty="0"/>
              <a:t> </a:t>
            </a:r>
            <a:r>
              <a:rPr lang="de-DE" sz="2000" dirty="0" err="1"/>
              <a:t>used</a:t>
            </a:r>
            <a:r>
              <a:rPr lang="de-DE" sz="2000" dirty="0"/>
              <a:t> </a:t>
            </a:r>
            <a:r>
              <a:rPr lang="de-DE" sz="2000" dirty="0" err="1"/>
              <a:t>products</a:t>
            </a:r>
            <a:br>
              <a:rPr lang="de-DE" sz="2200" dirty="0"/>
            </a:br>
            <a:r>
              <a:rPr lang="de-DE" sz="1400" dirty="0"/>
              <a:t>(</a:t>
            </a:r>
            <a:r>
              <a:rPr lang="de-DE" sz="1400" dirty="0" err="1"/>
              <a:t>What</a:t>
            </a:r>
            <a:r>
              <a:rPr lang="de-DE" sz="1400" dirty="0"/>
              <a:t>? </a:t>
            </a:r>
            <a:r>
              <a:rPr lang="de-DE" sz="1400" dirty="0" err="1"/>
              <a:t>How</a:t>
            </a:r>
            <a:r>
              <a:rPr lang="de-DE" sz="1400" dirty="0"/>
              <a:t> </a:t>
            </a:r>
            <a:r>
              <a:rPr lang="de-DE" sz="1400" dirty="0" err="1"/>
              <a:t>much</a:t>
            </a:r>
            <a:r>
              <a:rPr lang="de-DE" sz="1400" dirty="0"/>
              <a:t>? </a:t>
            </a:r>
            <a:r>
              <a:rPr lang="de-DE" sz="1400" dirty="0" err="1"/>
              <a:t>How</a:t>
            </a:r>
            <a:r>
              <a:rPr lang="de-DE" sz="1400" dirty="0"/>
              <a:t> </a:t>
            </a:r>
            <a:r>
              <a:rPr lang="de-DE" sz="1400" dirty="0" err="1"/>
              <a:t>often</a:t>
            </a:r>
            <a:r>
              <a:rPr lang="de-DE" sz="1400" dirty="0"/>
              <a:t>?)</a:t>
            </a:r>
            <a:endParaRPr lang="de-DE" sz="16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b="1" dirty="0" err="1"/>
              <a:t>Cooling</a:t>
            </a:r>
            <a:r>
              <a:rPr lang="de-DE" sz="2400" b="1" dirty="0"/>
              <a:t> </a:t>
            </a:r>
            <a:r>
              <a:rPr lang="de-DE" sz="2400" b="1" dirty="0" err="1"/>
              <a:t>tower</a:t>
            </a:r>
            <a:endParaRPr lang="de-DE" sz="2400" b="1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sz="2000" b="1" dirty="0"/>
              <a:t>Microbiological </a:t>
            </a:r>
            <a:r>
              <a:rPr lang="de-DE" sz="2000" b="1" dirty="0" err="1"/>
              <a:t>condition</a:t>
            </a:r>
            <a:r>
              <a:rPr lang="de-DE" sz="2000" b="1" dirty="0"/>
              <a:t> </a:t>
            </a:r>
            <a:r>
              <a:rPr lang="de-DE" sz="1600" dirty="0"/>
              <a:t>(Legionella) </a:t>
            </a:r>
            <a:endParaRPr lang="de-DE" sz="2000" dirty="0"/>
          </a:p>
          <a:p>
            <a:pPr marL="1258888" lvl="2" indent="-344488">
              <a:buFont typeface="Wingdings" panose="05000000000000000000" pitchFamily="2" charset="2"/>
              <a:buChar char="Ø"/>
            </a:pPr>
            <a:r>
              <a:rPr lang="de-DE" sz="2000" b="1" dirty="0" err="1"/>
              <a:t>Circulation</a:t>
            </a:r>
            <a:r>
              <a:rPr lang="de-DE" sz="2000" b="1" dirty="0"/>
              <a:t> pump </a:t>
            </a:r>
            <a:r>
              <a:rPr lang="de-DE" sz="2000" b="1" dirty="0" err="1"/>
              <a:t>performance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b="1" dirty="0" err="1"/>
              <a:t>temperature</a:t>
            </a:r>
            <a:r>
              <a:rPr lang="de-DE" sz="2000" b="1" dirty="0"/>
              <a:t> </a:t>
            </a:r>
            <a:r>
              <a:rPr lang="de-DE" sz="2000" b="1" dirty="0" err="1"/>
              <a:t>trend</a:t>
            </a:r>
            <a:endParaRPr lang="de-DE" sz="2000" b="1" dirty="0"/>
          </a:p>
          <a:p>
            <a:pPr marL="1258888" lvl="2" indent="-344488">
              <a:buFont typeface="Wingdings" panose="05000000000000000000" pitchFamily="2" charset="2"/>
              <a:buChar char="Ø"/>
            </a:pPr>
            <a:r>
              <a:rPr lang="de-DE" sz="2000" dirty="0"/>
              <a:t>Date </a:t>
            </a:r>
            <a:r>
              <a:rPr lang="de-DE" sz="2000" dirty="0" err="1"/>
              <a:t>of</a:t>
            </a:r>
            <a:r>
              <a:rPr lang="de-DE" sz="2000" dirty="0"/>
              <a:t> last </a:t>
            </a:r>
            <a:r>
              <a:rPr lang="de-DE" sz="2000" dirty="0" err="1"/>
              <a:t>cleaning</a:t>
            </a:r>
            <a:r>
              <a:rPr lang="de-DE" sz="2000" dirty="0"/>
              <a:t> &amp; </a:t>
            </a:r>
            <a:r>
              <a:rPr lang="de-DE" sz="2000" dirty="0" err="1"/>
              <a:t>approximate</a:t>
            </a:r>
            <a:r>
              <a:rPr lang="de-DE" sz="2000" dirty="0"/>
              <a:t> </a:t>
            </a:r>
            <a:r>
              <a:rPr lang="de-DE" sz="2000" dirty="0" err="1"/>
              <a:t>cleaning</a:t>
            </a:r>
            <a:r>
              <a:rPr lang="de-DE" sz="2000" dirty="0"/>
              <a:t> </a:t>
            </a:r>
            <a:r>
              <a:rPr lang="de-DE" sz="2000" dirty="0" err="1"/>
              <a:t>frequence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required</a:t>
            </a:r>
            <a:r>
              <a:rPr lang="de-DE" sz="2000" dirty="0"/>
              <a:t> </a:t>
            </a:r>
            <a:r>
              <a:rPr lang="de-DE" sz="2000" dirty="0" err="1"/>
              <a:t>efforts</a:t>
            </a:r>
            <a:endParaRPr lang="de-DE" sz="2000" dirty="0"/>
          </a:p>
          <a:p>
            <a:pPr marL="1258888" lvl="2" indent="-344488">
              <a:buFont typeface="Wingdings" panose="05000000000000000000" pitchFamily="2" charset="2"/>
              <a:buChar char="Ø"/>
            </a:pPr>
            <a:r>
              <a:rPr lang="de-DE" sz="2000" dirty="0" err="1"/>
              <a:t>Photographic</a:t>
            </a:r>
            <a:r>
              <a:rPr lang="de-DE" sz="2000" dirty="0"/>
              <a:t> </a:t>
            </a:r>
            <a:r>
              <a:rPr lang="de-DE" sz="2000" dirty="0" err="1"/>
              <a:t>documentation</a:t>
            </a:r>
            <a:endParaRPr lang="de-DE" sz="20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b="1" dirty="0"/>
              <a:t>Heat </a:t>
            </a:r>
            <a:r>
              <a:rPr lang="de-DE" sz="2400" b="1" dirty="0" err="1"/>
              <a:t>exchangers</a:t>
            </a:r>
            <a:endParaRPr lang="de-DE" sz="2400" b="1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sz="2000" b="1" dirty="0"/>
              <a:t>Flow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temperature</a:t>
            </a:r>
            <a:r>
              <a:rPr lang="de-DE" sz="2000" dirty="0"/>
              <a:t> </a:t>
            </a:r>
            <a:r>
              <a:rPr lang="de-DE" sz="2000" dirty="0" err="1"/>
              <a:t>trend</a:t>
            </a:r>
            <a:endParaRPr lang="de-DE" sz="2000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sz="2000" b="1" dirty="0"/>
              <a:t>k-</a:t>
            </a:r>
            <a:r>
              <a:rPr lang="de-DE" sz="2000" b="1" dirty="0" err="1"/>
              <a:t>values</a:t>
            </a:r>
            <a:endParaRPr lang="de-DE" sz="2000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de-DE" sz="2000" dirty="0"/>
              <a:t>Maintenance </a:t>
            </a:r>
            <a:r>
              <a:rPr lang="de-DE" sz="2000" dirty="0" err="1"/>
              <a:t>procedure</a:t>
            </a:r>
            <a:endParaRPr lang="de-DE" sz="2000" dirty="0"/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2400" b="1" dirty="0" err="1"/>
              <a:t>Backwash</a:t>
            </a:r>
            <a:r>
              <a:rPr lang="de-DE" sz="2400" b="1" dirty="0"/>
              <a:t> </a:t>
            </a:r>
            <a:r>
              <a:rPr lang="de-DE" sz="2400" b="1" dirty="0" err="1"/>
              <a:t>properties</a:t>
            </a:r>
            <a:r>
              <a:rPr lang="de-DE" sz="2400" b="1" dirty="0"/>
              <a:t>/ Differential </a:t>
            </a:r>
            <a:r>
              <a:rPr lang="de-DE" sz="2400" b="1" dirty="0" err="1"/>
              <a:t>pressure</a:t>
            </a:r>
            <a:r>
              <a:rPr lang="de-DE" sz="24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filters</a:t>
            </a:r>
            <a:r>
              <a:rPr lang="de-DE" sz="2200" dirty="0"/>
              <a:t> in </a:t>
            </a:r>
            <a:r>
              <a:rPr lang="de-DE" sz="2200" dirty="0" err="1"/>
              <a:t>cooling</a:t>
            </a:r>
            <a:r>
              <a:rPr lang="de-DE" sz="2200" dirty="0"/>
              <a:t> </a:t>
            </a:r>
            <a:r>
              <a:rPr lang="de-DE" sz="2200" dirty="0" err="1"/>
              <a:t>circuit</a:t>
            </a:r>
            <a:endParaRPr lang="de-DE" sz="2200" dirty="0"/>
          </a:p>
        </p:txBody>
      </p:sp>
      <p:sp>
        <p:nvSpPr>
          <p:cNvPr id="3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22873" y="6309165"/>
            <a:ext cx="7846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914400" rtl="0" eaLnBrk="1" latinLnBrk="0" hangingPunct="1"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Maximum Performance by Efficient Water Treatment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32858" y="6057781"/>
            <a:ext cx="9596573" cy="8002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hangingPunct="0">
              <a:lnSpc>
                <a:spcPct val="115000"/>
              </a:lnSpc>
              <a:spcAft>
                <a:spcPts val="0"/>
              </a:spcAft>
            </a:pP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Selected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data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are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also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required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for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time frame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before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installation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of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MOL</a:t>
            </a:r>
            <a:r>
              <a:rPr lang="de-DE" sz="2000" kern="0" baseline="300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®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LIK,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with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continuous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sending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to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MOLKAT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during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the</a:t>
            </a:r>
            <a:r>
              <a:rPr lang="de-DE" sz="2000" kern="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de-DE" sz="2000" kern="0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project</a:t>
            </a:r>
            <a:endParaRPr lang="de-DE" sz="2000" b="1" kern="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26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7184" y="2238266"/>
            <a:ext cx="9144000" cy="1305146"/>
          </a:xfrm>
        </p:spPr>
        <p:txBody>
          <a:bodyPr/>
          <a:lstStyle/>
          <a:p>
            <a:r>
              <a:rPr lang="de-DE" b="0" cap="none" dirty="0" err="1">
                <a:solidFill>
                  <a:schemeClr val="tx1"/>
                </a:solidFill>
              </a:rPr>
              <a:t>Thanks</a:t>
            </a:r>
            <a:r>
              <a:rPr lang="de-DE" b="0" cap="none" dirty="0">
                <a:solidFill>
                  <a:schemeClr val="tx1"/>
                </a:solidFill>
              </a:rPr>
              <a:t> on </a:t>
            </a:r>
            <a:r>
              <a:rPr lang="de-DE" b="0" cap="none" dirty="0" err="1">
                <a:solidFill>
                  <a:schemeClr val="tx1"/>
                </a:solidFill>
              </a:rPr>
              <a:t>your</a:t>
            </a:r>
            <a:r>
              <a:rPr lang="de-DE" b="0" cap="none" dirty="0">
                <a:solidFill>
                  <a:schemeClr val="tx1"/>
                </a:solidFill>
              </a:rPr>
              <a:t> </a:t>
            </a:r>
            <a:r>
              <a:rPr lang="de-DE" b="0" cap="none" dirty="0" err="1">
                <a:solidFill>
                  <a:schemeClr val="tx1"/>
                </a:solidFill>
              </a:rPr>
              <a:t>attention</a:t>
            </a:r>
            <a:endParaRPr lang="ru-RU" b="0" cap="none" dirty="0">
              <a:solidFill>
                <a:schemeClr val="tx1"/>
              </a:solidFill>
            </a:endParaRPr>
          </a:p>
        </p:txBody>
      </p:sp>
      <p:pic>
        <p:nvPicPr>
          <p:cNvPr id="6" name="Grafik 5" descr="Ein Bild, das Vektorgrafiken enthält.&#10;&#10;Automatisch generierte Beschreibung">
            <a:extLst>
              <a:ext uri="{FF2B5EF4-FFF2-40B4-BE49-F238E27FC236}">
                <a16:creationId xmlns:a16="http://schemas.microsoft.com/office/drawing/2014/main" id="{7D62A69A-0B47-4A2A-8C03-0CF015508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900" y="1145136"/>
            <a:ext cx="1338761" cy="1338761"/>
          </a:xfrm>
          <a:prstGeom prst="rect">
            <a:avLst/>
          </a:prstGeom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C51B65B-1E7C-4EC6-A3A3-37A61F13D6DF}"/>
              </a:ext>
            </a:extLst>
          </p:cNvPr>
          <p:cNvGrpSpPr/>
          <p:nvPr/>
        </p:nvGrpSpPr>
        <p:grpSpPr>
          <a:xfrm>
            <a:off x="268943" y="2712109"/>
            <a:ext cx="2379173" cy="3691367"/>
            <a:chOff x="199347" y="2913230"/>
            <a:chExt cx="2379173" cy="3691367"/>
          </a:xfrm>
        </p:grpSpPr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537A28B9-EAB0-4CBD-8516-FF1E563D2001}"/>
                </a:ext>
              </a:extLst>
            </p:cNvPr>
            <p:cNvSpPr/>
            <p:nvPr/>
          </p:nvSpPr>
          <p:spPr>
            <a:xfrm>
              <a:off x="199347" y="2913230"/>
              <a:ext cx="2379173" cy="369136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3">
              <a:extLst>
                <a:ext uri="{FF2B5EF4-FFF2-40B4-BE49-F238E27FC236}">
                  <a16:creationId xmlns:a16="http://schemas.microsoft.com/office/drawing/2014/main" id="{B4B64E28-B7D7-4FF1-9F47-F67C030ED1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5145" y="4168282"/>
              <a:ext cx="1090532" cy="11745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667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0" name="Grafik 9" descr="Ein Bild, das Gebäude, draußen, Fabrik, Boden enthält.&#10;&#10;Automatisch generierte Beschreibung">
              <a:extLst>
                <a:ext uri="{FF2B5EF4-FFF2-40B4-BE49-F238E27FC236}">
                  <a16:creationId xmlns:a16="http://schemas.microsoft.com/office/drawing/2014/main" id="{E7043AE1-70E6-4EDD-956A-28304F678C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1830" y="4168282"/>
              <a:ext cx="1090533" cy="11745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6675">
              <a:solidFill>
                <a:schemeClr val="bg1"/>
              </a:solidFill>
            </a:ln>
            <a:effectLst/>
          </p:spPr>
        </p:pic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AF331FE2-66A3-4352-AAD4-DCC22744FF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20163" y="2913230"/>
              <a:ext cx="1090534" cy="117454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667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8428F104-73B3-4850-A3A4-8958A0E77D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265584" y="5423334"/>
              <a:ext cx="2245113" cy="11812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66675">
              <a:solidFill>
                <a:schemeClr val="bg1"/>
              </a:solidFill>
            </a:ln>
            <a:effectLst/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483C3340-FC69-4F36-9518-6744374EA5C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60" y="3635425"/>
            <a:ext cx="479458" cy="47945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3A8A67D-5B29-4DBE-838B-DDDE2E3222C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81" y="3624819"/>
            <a:ext cx="452693" cy="45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60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22873" y="592164"/>
            <a:ext cx="10515600" cy="592130"/>
          </a:xfrm>
        </p:spPr>
        <p:txBody>
          <a:bodyPr/>
          <a:lstStyle/>
          <a:p>
            <a:r>
              <a:rPr lang="de-DE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b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779489" y="1409075"/>
            <a:ext cx="69254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de-DE" sz="2800" spc="-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Catalytic</a:t>
            </a:r>
            <a:r>
              <a:rPr lang="de-DE" sz="2800" spc="-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800" spc="-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water</a:t>
            </a:r>
            <a:r>
              <a:rPr lang="de-DE" sz="2800" spc="-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800" spc="-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treatment</a:t>
            </a:r>
            <a:r>
              <a:rPr lang="de-DE" sz="2800" spc="-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de-DE" sz="2800" spc="-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What</a:t>
            </a:r>
            <a:r>
              <a:rPr lang="de-DE" sz="2800" spc="-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800" spc="-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is</a:t>
            </a:r>
            <a:r>
              <a:rPr lang="de-DE" sz="2800" spc="-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possible?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de-DE" sz="2800" spc="-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Implementing</a:t>
            </a:r>
            <a:r>
              <a:rPr lang="de-DE" sz="2800" spc="-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de-DE" sz="2800" spc="-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MOL®System</a:t>
            </a:r>
            <a:endParaRPr lang="de-DE" sz="2800" spc="-5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de-DE" sz="2800" spc="-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Ideas</a:t>
            </a:r>
            <a:r>
              <a:rPr lang="de-DE" sz="2800" spc="-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de-DE" sz="2800" spc="-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</a:t>
            </a:r>
            <a:r>
              <a:rPr lang="de-DE" sz="2800" spc="-5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Common Project Follow-</a:t>
            </a:r>
            <a:r>
              <a:rPr lang="de-DE" sz="2800" spc="-5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up</a:t>
            </a:r>
            <a:endParaRPr lang="de-DE" sz="2800" spc="-5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B314E94-E867-4B0C-A06F-D3FBFEF0554B}"/>
              </a:ext>
            </a:extLst>
          </p:cNvPr>
          <p:cNvSpPr txBox="1"/>
          <p:nvPr/>
        </p:nvSpPr>
        <p:spPr>
          <a:xfrm>
            <a:off x="652361" y="4248596"/>
            <a:ext cx="73402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Projects objective: </a:t>
            </a:r>
            <a:br>
              <a:rPr lang="en-US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Ensuring a compliant cooling water operation </a:t>
            </a:r>
            <a:br>
              <a:rPr lang="en-US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with moderate maintenance efforts. </a:t>
            </a:r>
            <a:endParaRPr lang="de-DE" sz="24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D5469E6-D118-4118-B282-445AEFAD2E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44" y="1345381"/>
            <a:ext cx="3792527" cy="25280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96953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213A73-3970-4560-99C2-22C12320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7F417-2837-41C7-BB38-C6637FB3F3F1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A45CE131-3F89-47FF-9F8D-ABE9093A9C5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-260843" y="5816713"/>
            <a:ext cx="764843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FA6E5690-CE1A-4F62-A4CF-D074C9ABD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4" y="528638"/>
            <a:ext cx="107397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Korrosion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Wasser</a:t>
            </a:r>
          </a:p>
        </p:txBody>
      </p:sp>
      <p:pic>
        <p:nvPicPr>
          <p:cNvPr id="27" name="Picture 5" descr="Korrosion">
            <a:extLst>
              <a:ext uri="{FF2B5EF4-FFF2-40B4-BE49-F238E27FC236}">
                <a16:creationId xmlns:a16="http://schemas.microsoft.com/office/drawing/2014/main" id="{0E298B44-9623-43FE-BF21-F53FC72F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92" y="1140232"/>
            <a:ext cx="8309927" cy="553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669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213A73-3970-4560-99C2-22C12320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7F417-2837-41C7-BB38-C6637FB3F3F1}" type="slidenum">
              <a:rPr kumimoji="0" lang="de-DE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A45CE131-3F89-47FF-9F8D-ABE9093A9C5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-260843" y="5816713"/>
            <a:ext cx="7648433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FA6E5690-CE1A-4F62-A4CF-D074C9ABD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4" y="528638"/>
            <a:ext cx="107397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Korrosion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Wasser</a:t>
            </a:r>
          </a:p>
        </p:txBody>
      </p:sp>
      <p:pic>
        <p:nvPicPr>
          <p:cNvPr id="6" name="Picture 5" descr="Korrosionsinhibierung">
            <a:extLst>
              <a:ext uri="{FF2B5EF4-FFF2-40B4-BE49-F238E27FC236}">
                <a16:creationId xmlns:a16="http://schemas.microsoft.com/office/drawing/2014/main" id="{E1173556-CD28-4AD3-A611-9B8906EF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70" y="985838"/>
            <a:ext cx="8614410" cy="572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892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5">
            <a:extLst>
              <a:ext uri="{FF2B5EF4-FFF2-40B4-BE49-F238E27FC236}">
                <a16:creationId xmlns:a16="http://schemas.microsoft.com/office/drawing/2014/main" id="{5433F394-0350-4746-80F0-76B01258BEDD}"/>
              </a:ext>
            </a:extLst>
          </p:cNvPr>
          <p:cNvSpPr/>
          <p:nvPr/>
        </p:nvSpPr>
        <p:spPr>
          <a:xfrm rot="10800000">
            <a:off x="0" y="6160167"/>
            <a:ext cx="9889958" cy="664468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37756" y="590042"/>
            <a:ext cx="114606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000" b="1" dirty="0" err="1"/>
              <a:t>Assessment</a:t>
            </a:r>
            <a:r>
              <a:rPr lang="de-DE" sz="3000" b="1" dirty="0"/>
              <a:t> </a:t>
            </a:r>
            <a:r>
              <a:rPr lang="de-DE" sz="3000" b="1" dirty="0" err="1"/>
              <a:t>from</a:t>
            </a:r>
            <a:r>
              <a:rPr lang="de-DE" sz="3000" b="1" dirty="0"/>
              <a:t> </a:t>
            </a:r>
            <a:r>
              <a:rPr lang="de-DE" sz="3000" b="1" dirty="0" err="1"/>
              <a:t>the</a:t>
            </a:r>
            <a:r>
              <a:rPr lang="de-DE" sz="3000" b="1" dirty="0"/>
              <a:t> Federal Institute </a:t>
            </a:r>
            <a:r>
              <a:rPr lang="de-DE" sz="3000" b="1" dirty="0" err="1"/>
              <a:t>for</a:t>
            </a:r>
            <a:r>
              <a:rPr lang="de-DE" sz="3000" b="1" dirty="0"/>
              <a:t> </a:t>
            </a:r>
            <a:r>
              <a:rPr lang="de-DE" sz="3000" b="1" dirty="0" err="1"/>
              <a:t>Occupational</a:t>
            </a:r>
            <a:r>
              <a:rPr lang="de-DE" sz="3000" b="1" dirty="0"/>
              <a:t> </a:t>
            </a:r>
            <a:r>
              <a:rPr lang="de-DE" sz="3000" b="1" dirty="0" err="1"/>
              <a:t>Safety</a:t>
            </a:r>
            <a:r>
              <a:rPr lang="de-DE" sz="3000" b="1" dirty="0"/>
              <a:t> </a:t>
            </a:r>
            <a:r>
              <a:rPr lang="de-DE" sz="3000" b="1" dirty="0" err="1"/>
              <a:t>and</a:t>
            </a:r>
            <a:r>
              <a:rPr lang="de-DE" sz="3000" b="1" dirty="0"/>
              <a:t> </a:t>
            </a:r>
            <a:r>
              <a:rPr lang="de-DE" sz="3000" b="1" dirty="0" err="1"/>
              <a:t>Health</a:t>
            </a:r>
            <a:r>
              <a:rPr lang="de-DE" sz="3000" b="1" dirty="0"/>
              <a:t> (</a:t>
            </a:r>
            <a:r>
              <a:rPr lang="de-DE" sz="3000" b="1" dirty="0" err="1"/>
              <a:t>BaUA</a:t>
            </a:r>
            <a:r>
              <a:rPr lang="de-DE" sz="3000" b="1" dirty="0"/>
              <a:t>) </a:t>
            </a:r>
            <a:r>
              <a:rPr lang="de-DE" sz="3000" b="1" dirty="0" err="1"/>
              <a:t>from</a:t>
            </a:r>
            <a:r>
              <a:rPr lang="de-DE" sz="3000" b="1" dirty="0"/>
              <a:t> 3</a:t>
            </a:r>
            <a:r>
              <a:rPr lang="de-DE" sz="3000" b="1" baseline="30000" dirty="0"/>
              <a:t>rd</a:t>
            </a:r>
            <a:r>
              <a:rPr lang="de-DE" sz="3000" b="1" dirty="0"/>
              <a:t> March 2017:</a:t>
            </a:r>
          </a:p>
          <a:p>
            <a:pPr algn="ctr">
              <a:spcBef>
                <a:spcPts val="1200"/>
              </a:spcBef>
            </a:pPr>
            <a:r>
              <a:rPr lang="de-DE" sz="2000" i="1" dirty="0"/>
              <a:t>„[…] das MOL®LIK-Verfahren in der … beschriebenen Wirkweise und Bestimmung [unterfällt] </a:t>
            </a:r>
            <a:br>
              <a:rPr lang="de-DE" sz="2000" i="1" dirty="0"/>
            </a:br>
            <a:r>
              <a:rPr lang="de-DE" sz="2000" i="1" dirty="0"/>
              <a:t>nicht der Biozid-Verordnung (EU) Nr. 528/2012) […]“</a:t>
            </a:r>
            <a:endParaRPr lang="de-DE" sz="2000" dirty="0"/>
          </a:p>
          <a:p>
            <a:pPr algn="ctr">
              <a:spcBef>
                <a:spcPts val="1200"/>
              </a:spcBef>
            </a:pPr>
            <a:r>
              <a:rPr lang="en-US" sz="2200" i="1" dirty="0"/>
              <a:t>Translation: </a:t>
            </a:r>
            <a:r>
              <a:rPr lang="en-US" sz="2200" dirty="0"/>
              <a:t>The MOL®LIK-technology with the described principle of working is not subject </a:t>
            </a:r>
            <a:br>
              <a:rPr lang="en-US" sz="2200" dirty="0"/>
            </a:br>
            <a:r>
              <a:rPr lang="en-US" sz="2200" dirty="0"/>
              <a:t>to the European Biocides Regulation Nr. 528/2012</a:t>
            </a:r>
            <a:endParaRPr lang="de-DE" sz="2200" dirty="0"/>
          </a:p>
          <a:p>
            <a:endParaRPr lang="de-DE" sz="1600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45433" y="3524173"/>
            <a:ext cx="10461935" cy="2244742"/>
            <a:chOff x="427385" y="4352027"/>
            <a:chExt cx="10461935" cy="2244742"/>
          </a:xfrm>
        </p:grpSpPr>
        <p:grpSp>
          <p:nvGrpSpPr>
            <p:cNvPr id="8" name="Gruppieren 7"/>
            <p:cNvGrpSpPr>
              <a:grpSpLocks/>
            </p:cNvGrpSpPr>
            <p:nvPr/>
          </p:nvGrpSpPr>
          <p:grpSpPr bwMode="auto">
            <a:xfrm>
              <a:off x="427385" y="4352028"/>
              <a:ext cx="8283486" cy="2244741"/>
              <a:chOff x="699249" y="1953614"/>
              <a:chExt cx="8448223" cy="2244940"/>
            </a:xfrm>
          </p:grpSpPr>
          <p:pic>
            <p:nvPicPr>
              <p:cNvPr id="9" name="Picture 9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7748" y="1968913"/>
                <a:ext cx="1489724" cy="154530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Grafik 3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2345" y="1964895"/>
                <a:ext cx="2060400" cy="15453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Grafik 9" descr="GNM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2167" y="1953614"/>
                <a:ext cx="1544174" cy="15453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feld 17"/>
              <p:cNvSpPr txBox="1">
                <a:spLocks noChangeArrowheads="1"/>
              </p:cNvSpPr>
              <p:nvPr/>
            </p:nvSpPr>
            <p:spPr bwMode="auto">
              <a:xfrm>
                <a:off x="7604897" y="3552166"/>
                <a:ext cx="1508664" cy="646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lr>
                    <a:srgbClr val="006582"/>
                  </a:buClr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rgbClr val="F49100"/>
                  </a:buClr>
                  <a:buSzPct val="75000"/>
                  <a:buFont typeface="Wingdings" panose="05000000000000000000" pitchFamily="2" charset="2"/>
                  <a:buChar char="£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49100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8700"/>
                  </a:buClr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de-DE" altLang="de-DE" sz="1800" dirty="0" err="1">
                    <a:solidFill>
                      <a:srgbClr val="000000"/>
                    </a:solidFill>
                    <a:sym typeface="Arial" panose="020B0604020202020204" pitchFamily="34" charset="0"/>
                  </a:rPr>
                  <a:t>Process</a:t>
                </a:r>
                <a:r>
                  <a:rPr lang="de-DE" altLang="de-DE" sz="1800" dirty="0">
                    <a:solidFill>
                      <a:srgbClr val="000000"/>
                    </a:solidFill>
                    <a:sym typeface="Arial" panose="020B0604020202020204" pitchFamily="34" charset="0"/>
                  </a:rPr>
                  <a:t>-Water</a:t>
                </a:r>
              </a:p>
            </p:txBody>
          </p:sp>
          <p:sp>
            <p:nvSpPr>
              <p:cNvPr id="14" name="Textfeld 17"/>
              <p:cNvSpPr txBox="1">
                <a:spLocks noChangeArrowheads="1"/>
              </p:cNvSpPr>
              <p:nvPr/>
            </p:nvSpPr>
            <p:spPr bwMode="auto">
              <a:xfrm>
                <a:off x="699249" y="3552166"/>
                <a:ext cx="2811638" cy="369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lr>
                    <a:srgbClr val="006582"/>
                  </a:buClr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rgbClr val="F49100"/>
                  </a:buClr>
                  <a:buSzPct val="75000"/>
                  <a:buFont typeface="Wingdings" panose="05000000000000000000" pitchFamily="2" charset="2"/>
                  <a:buChar char="£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49100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8700"/>
                  </a:buClr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de-DE" altLang="de-DE" sz="1800" dirty="0" err="1">
                    <a:solidFill>
                      <a:srgbClr val="000000"/>
                    </a:solidFill>
                    <a:sym typeface="Arial" panose="020B0604020202020204" pitchFamily="34" charset="0"/>
                  </a:rPr>
                  <a:t>Cooling</a:t>
                </a:r>
                <a:r>
                  <a:rPr lang="de-DE" altLang="de-DE" sz="1800" dirty="0">
                    <a:solidFill>
                      <a:srgbClr val="000000"/>
                    </a:solidFill>
                    <a:sym typeface="Arial" panose="020B0604020202020204" pitchFamily="34" charset="0"/>
                  </a:rPr>
                  <a:t> </a:t>
                </a:r>
                <a:r>
                  <a:rPr lang="de-DE" altLang="de-DE" sz="1800" dirty="0" err="1">
                    <a:solidFill>
                      <a:srgbClr val="000000"/>
                    </a:solidFill>
                    <a:sym typeface="Arial" panose="020B0604020202020204" pitchFamily="34" charset="0"/>
                  </a:rPr>
                  <a:t>circuits</a:t>
                </a:r>
                <a:endParaRPr lang="de-DE" altLang="de-DE" sz="1800" dirty="0">
                  <a:solidFill>
                    <a:srgbClr val="000000"/>
                  </a:solidFill>
                  <a:sym typeface="Arial" panose="020B0604020202020204" pitchFamily="34" charset="0"/>
                </a:endParaRPr>
              </a:p>
            </p:txBody>
          </p:sp>
          <p:sp>
            <p:nvSpPr>
              <p:cNvPr id="15" name="Textfeld 17"/>
              <p:cNvSpPr txBox="1">
                <a:spLocks noChangeArrowheads="1"/>
              </p:cNvSpPr>
              <p:nvPr/>
            </p:nvSpPr>
            <p:spPr bwMode="auto">
              <a:xfrm>
                <a:off x="3655390" y="3552165"/>
                <a:ext cx="2060400" cy="646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lr>
                    <a:srgbClr val="006582"/>
                  </a:buClr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rgbClr val="F49100"/>
                  </a:buClr>
                  <a:buSzPct val="75000"/>
                  <a:buFont typeface="Wingdings" panose="05000000000000000000" pitchFamily="2" charset="2"/>
                  <a:buChar char="£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49100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8700"/>
                  </a:buClr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de-DE" altLang="de-DE" sz="1800" dirty="0">
                    <a:solidFill>
                      <a:srgbClr val="000000"/>
                    </a:solidFill>
                    <a:sym typeface="Arial" panose="020B0604020202020204" pitchFamily="34" charset="0"/>
                  </a:rPr>
                  <a:t>Membrane-</a:t>
                </a:r>
                <a:br>
                  <a:rPr lang="de-DE" altLang="de-DE" sz="1800" dirty="0">
                    <a:solidFill>
                      <a:srgbClr val="000000"/>
                    </a:solidFill>
                    <a:sym typeface="Arial" panose="020B0604020202020204" pitchFamily="34" charset="0"/>
                  </a:rPr>
                </a:br>
                <a:r>
                  <a:rPr lang="de-DE" altLang="de-DE" sz="1800" dirty="0">
                    <a:solidFill>
                      <a:srgbClr val="000000"/>
                    </a:solidFill>
                    <a:sym typeface="Arial" panose="020B0604020202020204" pitchFamily="34" charset="0"/>
                  </a:rPr>
                  <a:t>Systems</a:t>
                </a:r>
              </a:p>
            </p:txBody>
          </p:sp>
          <p:sp>
            <p:nvSpPr>
              <p:cNvPr id="16" name="Textfeld 17"/>
              <p:cNvSpPr txBox="1">
                <a:spLocks noChangeArrowheads="1"/>
              </p:cNvSpPr>
              <p:nvPr/>
            </p:nvSpPr>
            <p:spPr bwMode="auto">
              <a:xfrm>
                <a:off x="5888256" y="3552165"/>
                <a:ext cx="1544174" cy="646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lr>
                    <a:srgbClr val="006582"/>
                  </a:buClr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rgbClr val="F49100"/>
                  </a:buClr>
                  <a:buSzPct val="75000"/>
                  <a:buFont typeface="Wingdings" panose="05000000000000000000" pitchFamily="2" charset="2"/>
                  <a:buChar char="£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49100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8700"/>
                  </a:buClr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de-DE" altLang="de-DE" sz="1800" dirty="0">
                    <a:solidFill>
                      <a:srgbClr val="000000"/>
                    </a:solidFill>
                    <a:sym typeface="Arial" panose="020B0604020202020204" pitchFamily="34" charset="0"/>
                  </a:rPr>
                  <a:t>Storage-</a:t>
                </a:r>
                <a:br>
                  <a:rPr lang="de-DE" altLang="de-DE" sz="1800" dirty="0">
                    <a:solidFill>
                      <a:srgbClr val="000000"/>
                    </a:solidFill>
                    <a:sym typeface="Arial" panose="020B0604020202020204" pitchFamily="34" charset="0"/>
                  </a:rPr>
                </a:br>
                <a:r>
                  <a:rPr lang="de-DE" altLang="de-DE" sz="1800" dirty="0">
                    <a:solidFill>
                      <a:srgbClr val="000000"/>
                    </a:solidFill>
                    <a:sym typeface="Arial" panose="020B0604020202020204" pitchFamily="34" charset="0"/>
                  </a:rPr>
                  <a:t>Tanks</a:t>
                </a:r>
              </a:p>
            </p:txBody>
          </p:sp>
        </p:grpSp>
        <p:grpSp>
          <p:nvGrpSpPr>
            <p:cNvPr id="28" name="Gruppieren 27"/>
            <p:cNvGrpSpPr>
              <a:grpSpLocks/>
            </p:cNvGrpSpPr>
            <p:nvPr/>
          </p:nvGrpSpPr>
          <p:grpSpPr bwMode="auto">
            <a:xfrm>
              <a:off x="8877539" y="4352027"/>
              <a:ext cx="2011781" cy="2009721"/>
              <a:chOff x="7253547" y="4294193"/>
              <a:chExt cx="2011621" cy="2009926"/>
            </a:xfrm>
          </p:grpSpPr>
          <p:pic>
            <p:nvPicPr>
              <p:cNvPr id="31" name="Picture 6" descr="GNM nach 3 Wochen (02)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53547" y="4294193"/>
                <a:ext cx="2011621" cy="154532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Textfeld 17"/>
              <p:cNvSpPr txBox="1">
                <a:spLocks noChangeArrowheads="1"/>
              </p:cNvSpPr>
              <p:nvPr/>
            </p:nvSpPr>
            <p:spPr bwMode="auto">
              <a:xfrm>
                <a:off x="7336663" y="5934750"/>
                <a:ext cx="1788061" cy="36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ct val="50000"/>
                  </a:spcBef>
                  <a:buClr>
                    <a:srgbClr val="006582"/>
                  </a:buClr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85000"/>
                  </a:lnSpc>
                  <a:spcBef>
                    <a:spcPct val="20000"/>
                  </a:spcBef>
                  <a:spcAft>
                    <a:spcPct val="20000"/>
                  </a:spcAft>
                  <a:buClr>
                    <a:srgbClr val="F49100"/>
                  </a:buClr>
                  <a:buSzPct val="75000"/>
                  <a:buFont typeface="Wingdings" panose="05000000000000000000" pitchFamily="2" charset="2"/>
                  <a:buChar char="£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49100"/>
                  </a:buClr>
                  <a:buSzPct val="65000"/>
                  <a:buFont typeface="Wingdings" panose="05000000000000000000" pitchFamily="2" charset="2"/>
                  <a:buChar char="l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8700"/>
                  </a:buClr>
                  <a:buChar char="–"/>
                  <a:defRPr sz="15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de-DE" altLang="de-DE" dirty="0">
                    <a:solidFill>
                      <a:srgbClr val="000000"/>
                    </a:solidFill>
                    <a:sym typeface="Arial" panose="020B0604020202020204" pitchFamily="34" charset="0"/>
                  </a:rPr>
                  <a:t>HVAC</a:t>
                </a:r>
              </a:p>
            </p:txBody>
          </p:sp>
        </p:grpSp>
      </p:grp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67136" y="6245701"/>
            <a:ext cx="9516249" cy="4456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80000"/>
              </a:lnSpc>
              <a:spcBef>
                <a:spcPct val="40000"/>
              </a:spcBef>
              <a:buClr>
                <a:schemeClr val="tx2"/>
              </a:buClr>
              <a:buSzPct val="60000"/>
              <a:buBlip>
                <a:blip r:embed="rId6"/>
              </a:buBlip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914400" indent="-457200"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SzPct val="80000"/>
              <a:buBlip>
                <a:blip r:embed="rId7"/>
              </a:buBlip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80000"/>
              </a:lnSpc>
              <a:spcBef>
                <a:spcPct val="40000"/>
              </a:spcBef>
              <a:buClr>
                <a:schemeClr val="bg2"/>
              </a:buClr>
              <a:buFont typeface="Calibri" panose="020F0502020204030204" pitchFamily="34" charset="0"/>
              <a:defRPr sz="16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80000"/>
              </a:lnSpc>
              <a:spcBef>
                <a:spcPct val="4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D7D7D7"/>
              </a:buClr>
              <a:buFontTx/>
              <a:buNone/>
            </a:pPr>
            <a:r>
              <a:rPr lang="en-US" altLang="de-DE" sz="2800" dirty="0">
                <a:solidFill>
                  <a:srgbClr val="FFFFFF"/>
                </a:solidFill>
              </a:rPr>
              <a:t>One technology – so many possibilities!</a:t>
            </a:r>
            <a:endParaRPr lang="de-DE" altLang="de-DE" sz="2800" dirty="0">
              <a:solidFill>
                <a:srgbClr val="FFFFFF"/>
              </a:solidFill>
            </a:endParaRPr>
          </a:p>
        </p:txBody>
      </p:sp>
      <p:pic>
        <p:nvPicPr>
          <p:cNvPr id="21" name="Grafik 20" descr="Ein Bild, das Fabrik, Gebäude, groß, Wasser enthält.&#10;&#10;Automatisch generierte Beschreibung">
            <a:extLst>
              <a:ext uri="{FF2B5EF4-FFF2-40B4-BE49-F238E27FC236}">
                <a16:creationId xmlns:a16="http://schemas.microsoft.com/office/drawing/2014/main" id="{11324345-F1C8-471D-B86D-DA309FEF1A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8" y="3524173"/>
            <a:ext cx="2756813" cy="1550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37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liennummernplatzhalter 4">
            <a:extLst>
              <a:ext uri="{FF2B5EF4-FFF2-40B4-BE49-F238E27FC236}">
                <a16:creationId xmlns:a16="http://schemas.microsoft.com/office/drawing/2014/main" id="{D666F454-0343-48D7-AD5B-9AC36DE4E5C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98421" y="6309165"/>
            <a:ext cx="658699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DB64E875-DA16-4D9A-A860-386FAC624164}" type="slidenum">
              <a:rPr lang="de-DE" smtClean="0"/>
              <a:pPr>
                <a:spcBef>
                  <a:spcPct val="0"/>
                </a:spcBef>
                <a:buFontTx/>
                <a:buNone/>
                <a:defRPr/>
              </a:pPr>
              <a:t>4</a:t>
            </a:fld>
            <a:endParaRPr lang="de-DE" altLang="de-DE" sz="1400"/>
          </a:p>
        </p:txBody>
      </p:sp>
      <p:pic>
        <p:nvPicPr>
          <p:cNvPr id="69637" name="Grafik 6">
            <a:extLst>
              <a:ext uri="{FF2B5EF4-FFF2-40B4-BE49-F238E27FC236}">
                <a16:creationId xmlns:a16="http://schemas.microsoft.com/office/drawing/2014/main" id="{4732205A-B917-4D14-AE4F-6D5DFC66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526" y="3430590"/>
            <a:ext cx="7611563" cy="209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9" name="Textfeld 7">
            <a:extLst>
              <a:ext uri="{FF2B5EF4-FFF2-40B4-BE49-F238E27FC236}">
                <a16:creationId xmlns:a16="http://schemas.microsoft.com/office/drawing/2014/main" id="{6A34CFE8-C8A5-4B89-9A2F-2E0F5ACEB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4" y="4413251"/>
            <a:ext cx="1158875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/>
              <a:t> 1 500 m³/h</a:t>
            </a:r>
          </a:p>
        </p:txBody>
      </p:sp>
      <p:sp>
        <p:nvSpPr>
          <p:cNvPr id="69640" name="Textfeld 5">
            <a:extLst>
              <a:ext uri="{FF2B5EF4-FFF2-40B4-BE49-F238E27FC236}">
                <a16:creationId xmlns:a16="http://schemas.microsoft.com/office/drawing/2014/main" id="{71C799EF-8436-43D5-AB35-A11578074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0989" y="5373688"/>
            <a:ext cx="11191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500">
                <a:sym typeface="Wingdings" panose="05000000000000000000" pitchFamily="2" charset="2"/>
              </a:rPr>
              <a:t> </a:t>
            </a:r>
            <a:r>
              <a:rPr lang="de-DE" altLang="de-DE" sz="1500"/>
              <a:t>8 km </a:t>
            </a:r>
            <a:r>
              <a:rPr lang="de-DE" altLang="de-DE" sz="1500">
                <a:sym typeface="Wingdings" panose="05000000000000000000" pitchFamily="2" charset="2"/>
              </a:rPr>
              <a:t></a:t>
            </a:r>
            <a:endParaRPr lang="de-DE" altLang="de-DE" sz="1500"/>
          </a:p>
        </p:txBody>
      </p:sp>
      <p:sp>
        <p:nvSpPr>
          <p:cNvPr id="69641" name="Textfeld 9">
            <a:extLst>
              <a:ext uri="{FF2B5EF4-FFF2-40B4-BE49-F238E27FC236}">
                <a16:creationId xmlns:a16="http://schemas.microsoft.com/office/drawing/2014/main" id="{C0C1159F-133C-4EAA-A302-B86B96D0E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5304" y="3336925"/>
            <a:ext cx="126669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500" dirty="0"/>
              <a:t>Evaporation </a:t>
            </a:r>
            <a:br>
              <a:rPr lang="de-DE" altLang="de-DE" sz="1500" dirty="0"/>
            </a:br>
            <a:r>
              <a:rPr lang="de-DE" altLang="de-DE" sz="1500" dirty="0"/>
              <a:t>1000 m³/h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B89E43A-E90A-4896-BD6B-2227D35FA663}"/>
              </a:ext>
            </a:extLst>
          </p:cNvPr>
          <p:cNvSpPr/>
          <p:nvPr/>
        </p:nvSpPr>
        <p:spPr>
          <a:xfrm>
            <a:off x="7791450" y="5583239"/>
            <a:ext cx="1995488" cy="339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9643" name="Textfeld 8">
            <a:extLst>
              <a:ext uri="{FF2B5EF4-FFF2-40B4-BE49-F238E27FC236}">
                <a16:creationId xmlns:a16="http://schemas.microsoft.com/office/drawing/2014/main" id="{E9AF3ED4-B42F-46C3-B088-AEB85AD4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351" y="5454650"/>
            <a:ext cx="137636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500" dirty="0"/>
              <a:t>~ 50 000 m³/h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500" dirty="0"/>
              <a:t>V: 20 000 m³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2BA4D5B-3EC0-4173-9968-6FE3E380C6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V="1">
            <a:off x="3543146" y="1914933"/>
            <a:ext cx="2348985" cy="1927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Grafik 14" descr="Ein Bild, das draußen, Gras, Natur, Sonnenuntergang enthält.&#10;&#10;Automatisch generierte Beschreibung">
            <a:extLst>
              <a:ext uri="{FF2B5EF4-FFF2-40B4-BE49-F238E27FC236}">
                <a16:creationId xmlns:a16="http://schemas.microsoft.com/office/drawing/2014/main" id="{7625DEC3-8929-4915-9D20-11969EA1C1E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0582" y="1770064"/>
            <a:ext cx="4226155" cy="1481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FB00B3EA-FE77-4E7F-BE38-50BCB615E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98" y="535323"/>
            <a:ext cx="10515600" cy="592130"/>
          </a:xfrm>
        </p:spPr>
        <p:txBody>
          <a:bodyPr/>
          <a:lstStyle/>
          <a:p>
            <a:r>
              <a:rPr lang="de-D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de-DE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Rechteck 1">
            <a:extLst>
              <a:ext uri="{FF2B5EF4-FFF2-40B4-BE49-F238E27FC236}">
                <a16:creationId xmlns:a16="http://schemas.microsoft.com/office/drawing/2014/main" id="{EE50A756-9551-4289-A377-628D263C7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73" y="1088594"/>
            <a:ext cx="109781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ct val="50000"/>
              </a:spcBef>
              <a:buClr>
                <a:srgbClr val="006582"/>
              </a:buClr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F49100"/>
              </a:buClr>
              <a:buSzPct val="75000"/>
              <a:buFont typeface="Wingdings" panose="05000000000000000000" pitchFamily="2" charset="2"/>
              <a:buChar char="£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49100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8700"/>
              </a:buClr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altLang="de-DE" sz="2000" b="1" dirty="0" err="1">
                <a:solidFill>
                  <a:srgbClr val="000000"/>
                </a:solidFill>
                <a:latin typeface="Arial Narrow" panose="020B0606020202030204" pitchFamily="34" charset="0"/>
              </a:rPr>
              <a:t>Coal</a:t>
            </a:r>
            <a:r>
              <a:rPr lang="de-DE" altLang="de-DE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 Power Plant Rostock/Warnemünde - Germany</a:t>
            </a:r>
          </a:p>
        </p:txBody>
      </p:sp>
      <p:pic>
        <p:nvPicPr>
          <p:cNvPr id="20" name="Grafik 29">
            <a:extLst>
              <a:ext uri="{FF2B5EF4-FFF2-40B4-BE49-F238E27FC236}">
                <a16:creationId xmlns:a16="http://schemas.microsoft.com/office/drawing/2014/main" id="{F227AF4E-2B45-46DB-9135-3E8A1C4459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96" y="1574428"/>
            <a:ext cx="36290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4" descr="C:\Users\Dr. Juergen Koppe\AppData\Local\Microsoft\Windows\Temporary Internet Files\Content.Outlook\AZ8NZM36\P1070581.JPG">
            <a:extLst>
              <a:ext uri="{FF2B5EF4-FFF2-40B4-BE49-F238E27FC236}">
                <a16:creationId xmlns:a16="http://schemas.microsoft.com/office/drawing/2014/main" id="{311E3654-0EA1-41E5-8063-5835D29D6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1" y="3332008"/>
            <a:ext cx="885840" cy="1144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E5F74DBA-731E-47E8-B9E3-2DB0AB52FA1A}"/>
              </a:ext>
            </a:extLst>
          </p:cNvPr>
          <p:cNvSpPr/>
          <p:nvPr/>
        </p:nvSpPr>
        <p:spPr>
          <a:xfrm rot="18099809">
            <a:off x="6240463" y="2665413"/>
            <a:ext cx="254000" cy="10128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318A7C9-D85C-4287-8346-87A82F642829}"/>
              </a:ext>
            </a:extLst>
          </p:cNvPr>
          <p:cNvSpPr/>
          <p:nvPr/>
        </p:nvSpPr>
        <p:spPr>
          <a:xfrm>
            <a:off x="706165" y="1748364"/>
            <a:ext cx="2917303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Everything</a:t>
            </a:r>
            <a:r>
              <a:rPr kumimoji="0" lang="de-DE" sz="1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i="0" u="none" strike="noStrike" kern="1200" cap="none" spc="-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within</a:t>
            </a:r>
            <a:r>
              <a:rPr kumimoji="0" lang="de-DE" sz="180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de-DE" sz="180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DE" sz="1800" i="0" u="none" strike="noStrike" kern="1200" cap="none" spc="-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</a:t>
            </a:r>
            <a:r>
              <a:rPr kumimoji="0" lang="de-DE" sz="180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i="0" u="none" strike="noStrike" kern="1200" cap="none" spc="-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guidelines</a:t>
            </a:r>
            <a:endParaRPr kumimoji="0" lang="de-DE" sz="1800" i="0" u="none" strike="noStrike" kern="1200" cap="none" spc="-6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spc="-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de-DE" sz="1800" b="1" i="0" u="none" strike="noStrike" kern="1200" cap="none" spc="-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table</a:t>
            </a:r>
            <a:r>
              <a:rPr kumimoji="0" lang="de-DE" sz="1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i="0" u="none" strike="noStrike" kern="1200" cap="none" spc="-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cooling</a:t>
            </a:r>
            <a:r>
              <a:rPr kumimoji="0" lang="de-DE" sz="180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i="0" u="none" strike="noStrike" kern="1200" cap="none" spc="-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</a:t>
            </a:r>
            <a:r>
              <a:rPr kumimoji="0" lang="de-DE" sz="180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sz="1800" i="0" u="none" strike="noStrike" kern="1200" cap="none" spc="-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</a:t>
            </a:r>
            <a:endParaRPr kumimoji="0" lang="de-DE" sz="1800" i="0" u="none" strike="noStrike" kern="1200" cap="none" spc="-6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spc="-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</a:t>
            </a:r>
            <a:r>
              <a:rPr lang="de-DE" b="1" spc="-6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biocides</a:t>
            </a:r>
            <a:r>
              <a:rPr lang="de-DE" b="1" spc="-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pc="-6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endParaRPr lang="de-DE" spc="-6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6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</a:t>
            </a:r>
            <a:r>
              <a:rPr kumimoji="0" lang="de-DE" sz="1800" b="1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spc="-6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de-DE" b="1" spc="-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pc="-6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pc="-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pc="-6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blow</a:t>
            </a:r>
            <a:r>
              <a:rPr lang="de-DE" spc="-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down </a:t>
            </a:r>
            <a:br>
              <a:rPr lang="de-DE" spc="-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pc="-6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pc="-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pc="-6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pc="-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pc="-6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surce</a:t>
            </a:r>
            <a:endParaRPr kumimoji="0" lang="de-DE" sz="1800" i="0" u="none" strike="noStrike" kern="1200" cap="none" spc="-6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A5B6401-4A8E-433A-9C51-DA9A60E99C03}"/>
              </a:ext>
            </a:extLst>
          </p:cNvPr>
          <p:cNvSpPr/>
          <p:nvPr/>
        </p:nvSpPr>
        <p:spPr>
          <a:xfrm rot="16200000">
            <a:off x="-293762" y="2555552"/>
            <a:ext cx="1398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Customers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D776200C-6553-45BE-AF0A-377AF2D4781C}"/>
              </a:ext>
            </a:extLst>
          </p:cNvPr>
          <p:cNvSpPr/>
          <p:nvPr/>
        </p:nvSpPr>
        <p:spPr>
          <a:xfrm>
            <a:off x="104898" y="1717111"/>
            <a:ext cx="3567271" cy="2348985"/>
          </a:xfrm>
          <a:prstGeom prst="roundRect">
            <a:avLst>
              <a:gd name="adj" fmla="val 3944"/>
            </a:avLst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3EE6EA04-4FBA-4F15-945E-0AEA783DB13B}"/>
              </a:ext>
            </a:extLst>
          </p:cNvPr>
          <p:cNvCxnSpPr>
            <a:cxnSpLocks/>
          </p:cNvCxnSpPr>
          <p:nvPr/>
        </p:nvCxnSpPr>
        <p:spPr>
          <a:xfrm flipH="1">
            <a:off x="718249" y="1704226"/>
            <a:ext cx="9182" cy="23489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164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F48E3D6F-399E-45AF-B5E4-BA78292DC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64" y="1646124"/>
            <a:ext cx="5456349" cy="3755072"/>
          </a:xfrm>
          <a:prstGeom prst="rect">
            <a:avLst/>
          </a:prstGeom>
        </p:spPr>
      </p:pic>
      <p:sp>
        <p:nvSpPr>
          <p:cNvPr id="12" name="Rechteck 15">
            <a:extLst>
              <a:ext uri="{FF2B5EF4-FFF2-40B4-BE49-F238E27FC236}">
                <a16:creationId xmlns:a16="http://schemas.microsoft.com/office/drawing/2014/main" id="{0A04CF75-12DB-41A6-B040-B26C7387A1F2}"/>
              </a:ext>
            </a:extLst>
          </p:cNvPr>
          <p:cNvSpPr/>
          <p:nvPr/>
        </p:nvSpPr>
        <p:spPr>
          <a:xfrm rot="10800000">
            <a:off x="0" y="6160167"/>
            <a:ext cx="9889958" cy="664468"/>
          </a:xfrm>
          <a:prstGeom prst="rect">
            <a:avLst/>
          </a:prstGeom>
          <a:solidFill>
            <a:srgbClr val="134781"/>
          </a:solidFill>
          <a:ln>
            <a:solidFill>
              <a:srgbClr val="134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52399" y="507351"/>
            <a:ext cx="98160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Development </a:t>
            </a:r>
            <a:r>
              <a:rPr lang="de-DE" sz="4400" b="1" dirty="0" err="1"/>
              <a:t>of</a:t>
            </a:r>
            <a:r>
              <a:rPr lang="de-DE" sz="4400" b="1" dirty="0"/>
              <a:t> Chemicals </a:t>
            </a:r>
            <a:r>
              <a:rPr lang="de-DE" sz="2400" dirty="0"/>
              <a:t>at 25 MW Cooling Tower  </a:t>
            </a:r>
            <a:br>
              <a:rPr lang="de-DE" sz="2400" dirty="0"/>
            </a:br>
            <a:r>
              <a:rPr lang="de-DE" sz="2400" dirty="0" err="1"/>
              <a:t>What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happen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chemicals</a:t>
            </a:r>
            <a:r>
              <a:rPr lang="de-DE" sz="2400" dirty="0"/>
              <a:t> </a:t>
            </a:r>
            <a:r>
              <a:rPr lang="de-DE" sz="2400" dirty="0" err="1"/>
              <a:t>efficiency</a:t>
            </a:r>
            <a:r>
              <a:rPr lang="de-DE" sz="2400" dirty="0"/>
              <a:t>?</a:t>
            </a:r>
          </a:p>
        </p:txBody>
      </p:sp>
      <p:sp>
        <p:nvSpPr>
          <p:cNvPr id="8" name="Pfeil nach unten 7"/>
          <p:cNvSpPr/>
          <p:nvPr/>
        </p:nvSpPr>
        <p:spPr>
          <a:xfrm>
            <a:off x="3986515" y="2652112"/>
            <a:ext cx="357020" cy="1287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Box 5"/>
          <p:cNvSpPr txBox="1"/>
          <p:nvPr/>
        </p:nvSpPr>
        <p:spPr>
          <a:xfrm>
            <a:off x="0" y="6220910"/>
            <a:ext cx="1018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i="1" dirty="0">
                <a:solidFill>
                  <a:schemeClr val="bg1"/>
                </a:solidFill>
              </a:rPr>
              <a:t>…MOL®LIK projects are optimizing the chemical demand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47D59C3-5FC8-4F04-A2BE-687C77541778}"/>
              </a:ext>
            </a:extLst>
          </p:cNvPr>
          <p:cNvSpPr txBox="1"/>
          <p:nvPr/>
        </p:nvSpPr>
        <p:spPr>
          <a:xfrm rot="16200000">
            <a:off x="787477" y="2762246"/>
            <a:ext cx="2657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134781"/>
                </a:solidFill>
              </a:rPr>
              <a:t>MOLLIK </a:t>
            </a:r>
            <a:r>
              <a:rPr lang="de-DE" sz="1200" dirty="0" err="1">
                <a:solidFill>
                  <a:srgbClr val="134781"/>
                </a:solidFill>
              </a:rPr>
              <a:t>retofit</a:t>
            </a:r>
            <a:endParaRPr lang="de-DE" sz="1200" dirty="0">
              <a:solidFill>
                <a:srgbClr val="134781"/>
              </a:solidFill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BECD8B1-BB5B-4706-8B27-15EBDFA499E2}"/>
              </a:ext>
            </a:extLst>
          </p:cNvPr>
          <p:cNvGrpSpPr/>
          <p:nvPr/>
        </p:nvGrpSpPr>
        <p:grpSpPr>
          <a:xfrm>
            <a:off x="628394" y="5391367"/>
            <a:ext cx="4798288" cy="663987"/>
            <a:chOff x="962814" y="5329158"/>
            <a:chExt cx="4798288" cy="663987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70A553B7-7A31-4F98-9173-C643FED6A6F8}"/>
                </a:ext>
              </a:extLst>
            </p:cNvPr>
            <p:cNvCxnSpPr/>
            <p:nvPr/>
          </p:nvCxnSpPr>
          <p:spPr>
            <a:xfrm>
              <a:off x="2342523" y="5341778"/>
              <a:ext cx="0" cy="6463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A7F8F8BC-90F2-440E-8492-C10D1931E367}"/>
                </a:ext>
              </a:extLst>
            </p:cNvPr>
            <p:cNvGrpSpPr/>
            <p:nvPr/>
          </p:nvGrpSpPr>
          <p:grpSpPr>
            <a:xfrm>
              <a:off x="962814" y="5329158"/>
              <a:ext cx="4798288" cy="663987"/>
              <a:chOff x="962814" y="5329158"/>
              <a:chExt cx="4798288" cy="663987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0DD50D68-CD7A-4E1E-B6CB-F1EE8511C827}"/>
                  </a:ext>
                </a:extLst>
              </p:cNvPr>
              <p:cNvSpPr/>
              <p:nvPr/>
            </p:nvSpPr>
            <p:spPr>
              <a:xfrm>
                <a:off x="2363554" y="5346814"/>
                <a:ext cx="339754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Better</a:t>
                </a: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∆T </a:t>
                </a:r>
                <a:r>
                  <a:rPr kumimoji="0" lang="de-DE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(~1.2 K) </a:t>
                </a:r>
                <a:b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Improved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chemicals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de-DE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efficiency</a:t>
                </a:r>
                <a:r>
                  <a:rPr kumimoji="0" lang="de-DE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25FDCE28-4DCE-4D33-B83C-B6BFAAE136B0}"/>
                  </a:ext>
                </a:extLst>
              </p:cNvPr>
              <p:cNvSpPr/>
              <p:nvPr/>
            </p:nvSpPr>
            <p:spPr>
              <a:xfrm>
                <a:off x="962814" y="5329158"/>
                <a:ext cx="142090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Customers </a:t>
                </a:r>
                <a:b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Benefit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Rechteck: abgerundete Ecken 21">
                <a:extLst>
                  <a:ext uri="{FF2B5EF4-FFF2-40B4-BE49-F238E27FC236}">
                    <a16:creationId xmlns:a16="http://schemas.microsoft.com/office/drawing/2014/main" id="{5D662DAA-3315-464C-979B-8D5E09DCB7F2}"/>
                  </a:ext>
                </a:extLst>
              </p:cNvPr>
              <p:cNvSpPr/>
              <p:nvPr/>
            </p:nvSpPr>
            <p:spPr>
              <a:xfrm>
                <a:off x="982063" y="5341778"/>
                <a:ext cx="4711664" cy="646331"/>
              </a:xfrm>
              <a:prstGeom prst="roundRect">
                <a:avLst>
                  <a:gd name="adj" fmla="val 3944"/>
                </a:avLst>
              </a:prstGeom>
              <a:noFill/>
              <a:ln w="44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3" name="Tabelle 22">
            <a:extLst>
              <a:ext uri="{FF2B5EF4-FFF2-40B4-BE49-F238E27FC236}">
                <a16:creationId xmlns:a16="http://schemas.microsoft.com/office/drawing/2014/main" id="{2D622DC5-D9AD-4A5D-9EA3-A0A11CF04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071810"/>
              </p:ext>
            </p:extLst>
          </p:nvPr>
        </p:nvGraphicFramePr>
        <p:xfrm>
          <a:off x="5845035" y="2558706"/>
          <a:ext cx="5308082" cy="3096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8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6753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25 MW</a:t>
                      </a:r>
                      <a:br>
                        <a:rPr lang="de-DE" dirty="0"/>
                      </a:br>
                      <a:r>
                        <a:rPr lang="de-DE" dirty="0"/>
                        <a:t>Cooling Tower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Conventional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MOL®LIK</a:t>
                      </a:r>
                      <a:br>
                        <a:rPr lang="de-DE" dirty="0"/>
                      </a:br>
                      <a:r>
                        <a:rPr lang="de-DE" dirty="0"/>
                        <a:t>Project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906">
                <a:tc rowSpan="2">
                  <a:txBody>
                    <a:bodyPr/>
                    <a:lstStyle/>
                    <a:p>
                      <a:pPr algn="ctr"/>
                      <a:r>
                        <a:rPr lang="de-DE" dirty="0"/>
                        <a:t>Total </a:t>
                      </a:r>
                      <a:r>
                        <a:rPr lang="de-DE" dirty="0" err="1"/>
                        <a:t>money</a:t>
                      </a:r>
                      <a:r>
                        <a:rPr lang="de-DE" baseline="0" dirty="0"/>
                        <a:t> </a:t>
                      </a:r>
                      <a:r>
                        <a:rPr lang="de-DE" baseline="0" dirty="0" err="1"/>
                        <a:t>spend</a:t>
                      </a:r>
                      <a:r>
                        <a:rPr lang="de-DE" baseline="0" dirty="0"/>
                        <a:t> at </a:t>
                      </a:r>
                      <a:r>
                        <a:rPr lang="de-DE" baseline="0" dirty="0" err="1"/>
                        <a:t>chemicals</a:t>
                      </a:r>
                      <a:endParaRPr lang="de-D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 till 600 EUR/day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Step by step </a:t>
                      </a:r>
                      <a:b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Reduced to </a:t>
                      </a:r>
                      <a:b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EUR/day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5323">
                <a:tc vMerge="1">
                  <a:txBody>
                    <a:bodyPr/>
                    <a:lstStyle/>
                    <a:p>
                      <a:pPr algn="ctr"/>
                      <a:endParaRPr lang="de-D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 - March</a:t>
                      </a:r>
                      <a:b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(59 days)</a:t>
                      </a:r>
                      <a:b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21000 EUR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April -14</a:t>
                      </a:r>
                      <a:r>
                        <a:rPr lang="en-US" sz="14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September</a:t>
                      </a:r>
                      <a:b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(167 days)</a:t>
                      </a:r>
                      <a:b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28500 EUR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612">
                <a:tc>
                  <a:txBody>
                    <a:bodyPr/>
                    <a:lstStyle/>
                    <a:p>
                      <a:pPr algn="ctr"/>
                      <a:r>
                        <a:rPr lang="de-DE" sz="2000" b="1" dirty="0"/>
                        <a:t>Money </a:t>
                      </a:r>
                      <a:r>
                        <a:rPr lang="de-DE" sz="2000" b="1" dirty="0" err="1"/>
                        <a:t>saved</a:t>
                      </a:r>
                      <a:r>
                        <a:rPr lang="de-DE" sz="2000" b="1" dirty="0"/>
                        <a:t> at </a:t>
                      </a:r>
                      <a:r>
                        <a:rPr lang="de-DE" sz="2000" b="1" dirty="0" err="1"/>
                        <a:t>chemicals</a:t>
                      </a:r>
                      <a:endParaRPr lang="de-DE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/>
                        <a:t>0.00</a:t>
                      </a:r>
                      <a:r>
                        <a:rPr lang="de-DE" sz="2400" b="1" baseline="0" dirty="0"/>
                        <a:t> EUR</a:t>
                      </a:r>
                      <a:endParaRPr lang="de-DE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1" dirty="0"/>
                        <a:t>&gt; 31 000 EUR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4" name="Tabelle 23">
            <a:extLst>
              <a:ext uri="{FF2B5EF4-FFF2-40B4-BE49-F238E27FC236}">
                <a16:creationId xmlns:a16="http://schemas.microsoft.com/office/drawing/2014/main" id="{89D0D30A-BC36-45A6-949D-F78AFCBD6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306933"/>
              </p:ext>
            </p:extLst>
          </p:nvPr>
        </p:nvGraphicFramePr>
        <p:xfrm>
          <a:off x="7509828" y="1919611"/>
          <a:ext cx="364329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3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7867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Make-up: </a:t>
                      </a:r>
                      <a:br>
                        <a:rPr lang="de-DE" dirty="0"/>
                      </a:br>
                      <a:r>
                        <a:rPr lang="de-DE" dirty="0" err="1"/>
                        <a:t>Condensate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from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sugar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production</a:t>
                      </a:r>
                      <a:endParaRPr lang="de-D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5" name="Grafik 24" descr="Ein Bild, das Himmel, Gebäude, draußen, Gras enthält.&#10;&#10;Automatisch generierte Beschreibung">
            <a:extLst>
              <a:ext uri="{FF2B5EF4-FFF2-40B4-BE49-F238E27FC236}">
                <a16:creationId xmlns:a16="http://schemas.microsoft.com/office/drawing/2014/main" id="{2719CB07-428D-4232-875A-CB08E9A62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5034" y="1546645"/>
            <a:ext cx="1664793" cy="977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F98B4603-92A9-45B4-A44F-E23EA8DFD930}"/>
              </a:ext>
            </a:extLst>
          </p:cNvPr>
          <p:cNvSpPr/>
          <p:nvPr/>
        </p:nvSpPr>
        <p:spPr>
          <a:xfrm rot="16200000">
            <a:off x="9339305" y="3204877"/>
            <a:ext cx="4297421" cy="6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kumimoji="0" lang="de-DE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on:</a:t>
            </a:r>
            <a:b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Structures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Membrane Systems</a:t>
            </a:r>
            <a:b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Koppe, J. &amp; Battagello, G. // 2</a:t>
            </a:r>
            <a:r>
              <a:rPr kumimoji="0" lang="de-DE" sz="1100" b="0" i="1" u="none" strike="noStrike" kern="1200" cap="none" spc="0" normalizeH="0" baseline="3000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 </a:t>
            </a:r>
            <a:r>
              <a:rPr kumimoji="0" lang="de-DE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MerWaterDays</a:t>
            </a: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2017</a:t>
            </a:r>
            <a:endParaRPr kumimoji="0" lang="de-DE" sz="16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6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152399" y="507351"/>
            <a:ext cx="9816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Development </a:t>
            </a:r>
            <a:r>
              <a:rPr lang="de-DE" sz="4400" b="1" dirty="0" err="1"/>
              <a:t>of</a:t>
            </a:r>
            <a:r>
              <a:rPr lang="de-DE" sz="4400" b="1" dirty="0"/>
              <a:t> </a:t>
            </a:r>
            <a:r>
              <a:rPr lang="de-DE" sz="4400" b="1" dirty="0" err="1"/>
              <a:t>Turbidity</a:t>
            </a:r>
            <a:r>
              <a:rPr lang="de-DE" sz="4400" b="1" dirty="0"/>
              <a:t> </a:t>
            </a:r>
            <a:r>
              <a:rPr lang="de-DE" sz="2400" dirty="0"/>
              <a:t>at </a:t>
            </a:r>
            <a:r>
              <a:rPr lang="de-DE" sz="2400" dirty="0" err="1"/>
              <a:t>refinery</a:t>
            </a:r>
            <a:r>
              <a:rPr lang="de-DE" sz="2400" dirty="0"/>
              <a:t> </a:t>
            </a:r>
            <a:r>
              <a:rPr lang="de-DE" sz="2400" dirty="0" err="1"/>
              <a:t>cooling</a:t>
            </a:r>
            <a:r>
              <a:rPr lang="de-DE" sz="2400" dirty="0"/>
              <a:t> </a:t>
            </a:r>
            <a:r>
              <a:rPr lang="de-DE" sz="2400" dirty="0" err="1"/>
              <a:t>water</a:t>
            </a:r>
            <a:endParaRPr lang="de-DE" sz="2400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51E48FAE-7559-4503-A3DC-C84195C25A80}"/>
              </a:ext>
            </a:extLst>
          </p:cNvPr>
          <p:cNvGrpSpPr/>
          <p:nvPr/>
        </p:nvGrpSpPr>
        <p:grpSpPr>
          <a:xfrm>
            <a:off x="7767548" y="2371379"/>
            <a:ext cx="3692933" cy="3376769"/>
            <a:chOff x="7767548" y="1962306"/>
            <a:chExt cx="3692933" cy="3376769"/>
          </a:xfrm>
        </p:grpSpPr>
        <p:pic>
          <p:nvPicPr>
            <p:cNvPr id="28" name="Grafik 27" descr="Ein Bild, das Himmel, draußen enthält.&#10;&#10;Automatisch generierte Beschreibung">
              <a:extLst>
                <a:ext uri="{FF2B5EF4-FFF2-40B4-BE49-F238E27FC236}">
                  <a16:creationId xmlns:a16="http://schemas.microsoft.com/office/drawing/2014/main" id="{98FB405D-9062-4812-9E60-A9160B8A86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"/>
            <a:stretch/>
          </p:blipFill>
          <p:spPr>
            <a:xfrm>
              <a:off x="7790760" y="1974925"/>
              <a:ext cx="1793294" cy="13074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9" name="Grafik 28" descr="Ein Bild, das Waffe, drinnen enthält.&#10;&#10;Automatisch generierte Beschreibung">
              <a:extLst>
                <a:ext uri="{FF2B5EF4-FFF2-40B4-BE49-F238E27FC236}">
                  <a16:creationId xmlns:a16="http://schemas.microsoft.com/office/drawing/2014/main" id="{9FE17DBC-270E-4649-B10D-723017D5E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64569" y="1974925"/>
              <a:ext cx="1767037" cy="132261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3FAACBCB-D672-4687-9B8C-59BDDA0A6793}"/>
                </a:ext>
              </a:extLst>
            </p:cNvPr>
            <p:cNvSpPr/>
            <p:nvPr/>
          </p:nvSpPr>
          <p:spPr>
            <a:xfrm>
              <a:off x="7796423" y="3553971"/>
              <a:ext cx="3664058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Customers Benefit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Stable </a:t>
              </a:r>
              <a:r>
                <a:rPr kumimoji="0" lang="en-US" sz="2400" b="0" i="0" u="none" strike="noStrike" kern="1200" cap="none" spc="-8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perfromance</a:t>
              </a:r>
              <a:endParaRPr kumimoji="0" lang="en-US" sz="24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Less </a:t>
              </a:r>
              <a:r>
                <a:rPr kumimoji="0" lang="en-US" sz="240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cleaning &amp; chemicals</a:t>
              </a:r>
              <a:br>
                <a:rPr kumimoji="0" lang="en-US" sz="240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2400" b="1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Satisfy</a:t>
              </a:r>
              <a:r>
                <a:rPr kumimoji="0" lang="en-US" sz="240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legal obligations</a:t>
              </a:r>
            </a:p>
          </p:txBody>
        </p:sp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2E2886D7-B6DA-473A-914C-03FAC96D08C0}"/>
                </a:ext>
              </a:extLst>
            </p:cNvPr>
            <p:cNvSpPr/>
            <p:nvPr/>
          </p:nvSpPr>
          <p:spPr>
            <a:xfrm>
              <a:off x="7767548" y="1962306"/>
              <a:ext cx="3664058" cy="3351845"/>
            </a:xfrm>
            <a:prstGeom prst="roundRect">
              <a:avLst>
                <a:gd name="adj" fmla="val 3944"/>
              </a:avLst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123B9CA-78CF-4D07-B98D-68211C864927}"/>
              </a:ext>
            </a:extLst>
          </p:cNvPr>
          <p:cNvGrpSpPr/>
          <p:nvPr/>
        </p:nvGrpSpPr>
        <p:grpSpPr>
          <a:xfrm>
            <a:off x="376984" y="1868380"/>
            <a:ext cx="6996922" cy="4057282"/>
            <a:chOff x="376984" y="1868380"/>
            <a:chExt cx="6996922" cy="4057282"/>
          </a:xfrm>
        </p:grpSpPr>
        <p:grpSp>
          <p:nvGrpSpPr>
            <p:cNvPr id="33" name="Gruppieren 32">
              <a:extLst>
                <a:ext uri="{FF2B5EF4-FFF2-40B4-BE49-F238E27FC236}">
                  <a16:creationId xmlns:a16="http://schemas.microsoft.com/office/drawing/2014/main" id="{FC76D946-834D-46FF-A275-7CC544584A76}"/>
                </a:ext>
              </a:extLst>
            </p:cNvPr>
            <p:cNvGrpSpPr/>
            <p:nvPr/>
          </p:nvGrpSpPr>
          <p:grpSpPr>
            <a:xfrm>
              <a:off x="376984" y="1924059"/>
              <a:ext cx="6977678" cy="4001603"/>
              <a:chOff x="360693" y="1826711"/>
              <a:chExt cx="6977678" cy="4001603"/>
            </a:xfrm>
          </p:grpSpPr>
          <p:sp>
            <p:nvSpPr>
              <p:cNvPr id="35" name="Rechteck 34">
                <a:extLst>
                  <a:ext uri="{FF2B5EF4-FFF2-40B4-BE49-F238E27FC236}">
                    <a16:creationId xmlns:a16="http://schemas.microsoft.com/office/drawing/2014/main" id="{BAD75FEF-9D36-4BCA-BC8A-D72869F0A575}"/>
                  </a:ext>
                </a:extLst>
              </p:cNvPr>
              <p:cNvSpPr/>
              <p:nvPr/>
            </p:nvSpPr>
            <p:spPr>
              <a:xfrm rot="16200000">
                <a:off x="5503478" y="3501605"/>
                <a:ext cx="33927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Based</a:t>
                </a:r>
                <a:r>
                  <a:rPr kumimoji="0" lang="de-DE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7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on: BAYERNOIL Journal 04/2014 – p 23</a:t>
                </a:r>
              </a:p>
            </p:txBody>
          </p: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9655BEF3-40C5-4E59-9326-C54DC5E67494}"/>
                  </a:ext>
                </a:extLst>
              </p:cNvPr>
              <p:cNvGrpSpPr/>
              <p:nvPr/>
            </p:nvGrpSpPr>
            <p:grpSpPr>
              <a:xfrm>
                <a:off x="360693" y="1826711"/>
                <a:ext cx="6732531" cy="4001603"/>
                <a:chOff x="360693" y="1826711"/>
                <a:chExt cx="6732531" cy="4001603"/>
              </a:xfrm>
            </p:grpSpPr>
            <p:pic>
              <p:nvPicPr>
                <p:cNvPr id="37" name="Picture 2">
                  <a:extLst>
                    <a:ext uri="{FF2B5EF4-FFF2-40B4-BE49-F238E27FC236}">
                      <a16:creationId xmlns:a16="http://schemas.microsoft.com/office/drawing/2014/main" id="{247921FC-6A2D-4222-90C6-D594488493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731519" y="1826711"/>
                  <a:ext cx="6361705" cy="40016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8" name="Rechteck 37">
                  <a:extLst>
                    <a:ext uri="{FF2B5EF4-FFF2-40B4-BE49-F238E27FC236}">
                      <a16:creationId xmlns:a16="http://schemas.microsoft.com/office/drawing/2014/main" id="{8D00A096-B7D3-4795-8D6E-B16931033853}"/>
                    </a:ext>
                  </a:extLst>
                </p:cNvPr>
                <p:cNvSpPr/>
                <p:nvPr/>
              </p:nvSpPr>
              <p:spPr>
                <a:xfrm>
                  <a:off x="731519" y="2157431"/>
                  <a:ext cx="407648" cy="295168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hteck 38">
                  <a:extLst>
                    <a:ext uri="{FF2B5EF4-FFF2-40B4-BE49-F238E27FC236}">
                      <a16:creationId xmlns:a16="http://schemas.microsoft.com/office/drawing/2014/main" id="{665F55DF-DC69-4289-806B-90DA1DFA1288}"/>
                    </a:ext>
                  </a:extLst>
                </p:cNvPr>
                <p:cNvSpPr/>
                <p:nvPr/>
              </p:nvSpPr>
              <p:spPr>
                <a:xfrm rot="5400000">
                  <a:off x="3557222" y="1896845"/>
                  <a:ext cx="407648" cy="643454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Text Box 3">
                  <a:extLst>
                    <a:ext uri="{FF2B5EF4-FFF2-40B4-BE49-F238E27FC236}">
                      <a16:creationId xmlns:a16="http://schemas.microsoft.com/office/drawing/2014/main" id="{96AF68CF-854F-412A-8D14-AE6AF55121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8633" y="5409095"/>
                  <a:ext cx="1761423" cy="404663"/>
                </a:xfrm>
                <a:prstGeom prst="rect">
                  <a:avLst/>
                </a:prstGeom>
                <a:solidFill>
                  <a:srgbClr val="00206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>
                    <a:lnSpc>
                      <a:spcPct val="80000"/>
                    </a:lnSpc>
                    <a:spcBef>
                      <a:spcPct val="40000"/>
                    </a:spcBef>
                    <a:buClr>
                      <a:schemeClr val="tx2"/>
                    </a:buClr>
                    <a:buSzPct val="60000"/>
                    <a:buBlip>
                      <a:blip r:embed="rId6"/>
                    </a:buBlip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914400" indent="-457200">
                    <a:lnSpc>
                      <a:spcPct val="80000"/>
                    </a:lnSpc>
                    <a:spcBef>
                      <a:spcPct val="4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80000"/>
                    </a:lnSpc>
                    <a:spcBef>
                      <a:spcPct val="40000"/>
                    </a:spcBef>
                    <a:buClr>
                      <a:schemeClr val="tx1"/>
                    </a:buClr>
                    <a:buSzPct val="80000"/>
                    <a:buBlip>
                      <a:blip r:embed="rId7"/>
                    </a:buBlip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80000"/>
                    </a:lnSpc>
                    <a:spcBef>
                      <a:spcPct val="40000"/>
                    </a:spcBef>
                    <a:buClr>
                      <a:schemeClr val="bg2"/>
                    </a:buClr>
                    <a:buFont typeface="Calibri" panose="020F0502020204030204" pitchFamily="34" charset="0"/>
                    <a:defRPr sz="1600" i="1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80000"/>
                    </a:lnSpc>
                    <a:spcBef>
                      <a:spcPct val="4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80000"/>
                    </a:lnSpc>
                    <a:spcBef>
                      <a:spcPct val="4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80000"/>
                    </a:lnSpc>
                    <a:spcBef>
                      <a:spcPct val="4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80000"/>
                    </a:lnSpc>
                    <a:spcBef>
                      <a:spcPct val="4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80000"/>
                    </a:lnSpc>
                    <a:spcBef>
                      <a:spcPct val="4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1" indent="-457200" algn="ctr" defTabSz="914400" rtl="0" eaLnBrk="1" fontAlgn="auto" latinLnBrk="0" hangingPunct="1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de-DE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"/>
                      <a:ea typeface="+mn-ea"/>
                      <a:cs typeface="Arial" panose="020B0604020202020204" pitchFamily="34" charset="0"/>
                    </a:rPr>
                    <a:t>conventional</a:t>
                  </a:r>
                  <a:endParaRPr kumimoji="0" lang="de-DE" alt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" name="Text Box 3">
                  <a:extLst>
                    <a:ext uri="{FF2B5EF4-FFF2-40B4-BE49-F238E27FC236}">
                      <a16:creationId xmlns:a16="http://schemas.microsoft.com/office/drawing/2014/main" id="{06F19AAA-8D84-4FFE-A1D6-171E590A58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87514" y="5409095"/>
                  <a:ext cx="4905710" cy="404663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marL="342900" indent="-342900">
                    <a:lnSpc>
                      <a:spcPct val="80000"/>
                    </a:lnSpc>
                    <a:spcBef>
                      <a:spcPct val="40000"/>
                    </a:spcBef>
                    <a:buClr>
                      <a:schemeClr val="tx2"/>
                    </a:buClr>
                    <a:buSzPct val="60000"/>
                    <a:buBlip>
                      <a:blip r:embed="rId6"/>
                    </a:buBlip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914400" indent="-457200">
                    <a:lnSpc>
                      <a:spcPct val="80000"/>
                    </a:lnSpc>
                    <a:spcBef>
                      <a:spcPct val="40000"/>
                    </a:spcBef>
                    <a:buClr>
                      <a:schemeClr val="tx1"/>
                    </a:buClr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lnSpc>
                      <a:spcPct val="80000"/>
                    </a:lnSpc>
                    <a:spcBef>
                      <a:spcPct val="40000"/>
                    </a:spcBef>
                    <a:buClr>
                      <a:schemeClr val="tx1"/>
                    </a:buClr>
                    <a:buSzPct val="80000"/>
                    <a:buBlip>
                      <a:blip r:embed="rId7"/>
                    </a:buBlip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lnSpc>
                      <a:spcPct val="80000"/>
                    </a:lnSpc>
                    <a:spcBef>
                      <a:spcPct val="40000"/>
                    </a:spcBef>
                    <a:buClr>
                      <a:schemeClr val="bg2"/>
                    </a:buClr>
                    <a:buFont typeface="Calibri" panose="020F0502020204030204" pitchFamily="34" charset="0"/>
                    <a:defRPr sz="1600" i="1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lnSpc>
                      <a:spcPct val="80000"/>
                    </a:lnSpc>
                    <a:spcBef>
                      <a:spcPct val="40000"/>
                    </a:spcBef>
                    <a:buChar char="»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lnSpc>
                      <a:spcPct val="80000"/>
                    </a:lnSpc>
                    <a:spcBef>
                      <a:spcPct val="4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lnSpc>
                      <a:spcPct val="80000"/>
                    </a:lnSpc>
                    <a:spcBef>
                      <a:spcPct val="4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lnSpc>
                      <a:spcPct val="80000"/>
                    </a:lnSpc>
                    <a:spcBef>
                      <a:spcPct val="4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lnSpc>
                      <a:spcPct val="80000"/>
                    </a:lnSpc>
                    <a:spcBef>
                      <a:spcPct val="4000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marL="0" marR="0" lvl="1" indent="-457200" algn="ctr" defTabSz="914400" rtl="0" eaLnBrk="1" fontAlgn="auto" latinLnBrk="0" hangingPunct="1">
                    <a:lnSpc>
                      <a:spcPct val="11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altLang="de-DE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"/>
                      <a:ea typeface="+mn-ea"/>
                      <a:cs typeface="Arial" panose="020B0604020202020204" pitchFamily="34" charset="0"/>
                    </a:rPr>
                    <a:t>MOL</a:t>
                  </a:r>
                  <a:r>
                    <a:rPr kumimoji="0" lang="de-DE" altLang="de-DE" sz="2000" b="1" i="0" u="none" strike="noStrike" kern="1200" cap="none" spc="0" normalizeH="0" baseline="3000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"/>
                      <a:ea typeface="+mn-ea"/>
                      <a:cs typeface="Arial" panose="020B0604020202020204" pitchFamily="34" charset="0"/>
                    </a:rPr>
                    <a:t>®</a:t>
                  </a:r>
                  <a:r>
                    <a:rPr kumimoji="0" lang="de-DE" altLang="de-DE" sz="2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"/>
                      <a:ea typeface="+mn-ea"/>
                      <a:cs typeface="Arial" panose="020B0604020202020204" pitchFamily="34" charset="0"/>
                    </a:rPr>
                    <a:t>treated</a:t>
                  </a:r>
                  <a:r>
                    <a:rPr kumimoji="0" lang="de-DE" altLang="de-D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de-DE" altLang="de-DE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"/>
                      <a:ea typeface="+mn-ea"/>
                      <a:cs typeface="Arial" panose="020B0604020202020204" pitchFamily="34" charset="0"/>
                    </a:rPr>
                    <a:t>(</a:t>
                  </a:r>
                  <a:r>
                    <a:rPr kumimoji="0" lang="de-DE" altLang="de-DE" sz="1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"/>
                      <a:ea typeface="+mn-ea"/>
                      <a:cs typeface="Arial" panose="020B0604020202020204" pitchFamily="34" charset="0"/>
                    </a:rPr>
                    <a:t>since</a:t>
                  </a:r>
                  <a:r>
                    <a:rPr kumimoji="0" lang="de-DE" altLang="de-DE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 "/>
                      <a:ea typeface="+mn-ea"/>
                      <a:cs typeface="Arial" panose="020B0604020202020204" pitchFamily="34" charset="0"/>
                    </a:rPr>
                    <a:t> IV/2005)</a:t>
                  </a:r>
                  <a:endParaRPr kumimoji="0" lang="de-DE" altLang="de-DE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feld 41">
                  <a:extLst>
                    <a:ext uri="{FF2B5EF4-FFF2-40B4-BE49-F238E27FC236}">
                      <a16:creationId xmlns:a16="http://schemas.microsoft.com/office/drawing/2014/main" id="{126132B7-7218-41AB-9C2F-62128B10E833}"/>
                    </a:ext>
                  </a:extLst>
                </p:cNvPr>
                <p:cNvSpPr txBox="1"/>
                <p:nvPr/>
              </p:nvSpPr>
              <p:spPr>
                <a:xfrm rot="19081565">
                  <a:off x="6182969" y="4903405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2014</a:t>
                  </a:r>
                </a:p>
              </p:txBody>
            </p:sp>
            <p:sp>
              <p:nvSpPr>
                <p:cNvPr id="43" name="Textfeld 42">
                  <a:extLst>
                    <a:ext uri="{FF2B5EF4-FFF2-40B4-BE49-F238E27FC236}">
                      <a16:creationId xmlns:a16="http://schemas.microsoft.com/office/drawing/2014/main" id="{8354F58A-CA42-4D5F-8412-F0182A804CD7}"/>
                    </a:ext>
                  </a:extLst>
                </p:cNvPr>
                <p:cNvSpPr txBox="1"/>
                <p:nvPr/>
              </p:nvSpPr>
              <p:spPr>
                <a:xfrm rot="19081565">
                  <a:off x="5649761" y="4903405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2013</a:t>
                  </a:r>
                </a:p>
              </p:txBody>
            </p:sp>
            <p:sp>
              <p:nvSpPr>
                <p:cNvPr id="44" name="Textfeld 43">
                  <a:extLst>
                    <a:ext uri="{FF2B5EF4-FFF2-40B4-BE49-F238E27FC236}">
                      <a16:creationId xmlns:a16="http://schemas.microsoft.com/office/drawing/2014/main" id="{3824A69D-5DB0-402A-A910-9ABF313DD8B0}"/>
                    </a:ext>
                  </a:extLst>
                </p:cNvPr>
                <p:cNvSpPr txBox="1"/>
                <p:nvPr/>
              </p:nvSpPr>
              <p:spPr>
                <a:xfrm rot="19081565">
                  <a:off x="5133311" y="4903405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2012</a:t>
                  </a:r>
                </a:p>
              </p:txBody>
            </p:sp>
            <p:sp>
              <p:nvSpPr>
                <p:cNvPr id="45" name="Textfeld 44">
                  <a:extLst>
                    <a:ext uri="{FF2B5EF4-FFF2-40B4-BE49-F238E27FC236}">
                      <a16:creationId xmlns:a16="http://schemas.microsoft.com/office/drawing/2014/main" id="{EAEFE0BB-EC3D-405F-ADD2-B812143EDE43}"/>
                    </a:ext>
                  </a:extLst>
                </p:cNvPr>
                <p:cNvSpPr txBox="1"/>
                <p:nvPr/>
              </p:nvSpPr>
              <p:spPr>
                <a:xfrm rot="19081565">
                  <a:off x="4635573" y="4896126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2011</a:t>
                  </a:r>
                </a:p>
              </p:txBody>
            </p:sp>
            <p:sp>
              <p:nvSpPr>
                <p:cNvPr id="46" name="Textfeld 45">
                  <a:extLst>
                    <a:ext uri="{FF2B5EF4-FFF2-40B4-BE49-F238E27FC236}">
                      <a16:creationId xmlns:a16="http://schemas.microsoft.com/office/drawing/2014/main" id="{13738BBD-159A-4E4A-9159-4009B035D517}"/>
                    </a:ext>
                  </a:extLst>
                </p:cNvPr>
                <p:cNvSpPr txBox="1"/>
                <p:nvPr/>
              </p:nvSpPr>
              <p:spPr>
                <a:xfrm rot="19081565">
                  <a:off x="4137836" y="4896127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</a:t>
                  </a:r>
                </a:p>
              </p:txBody>
            </p:sp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CD26B208-28BD-486F-9917-BEDD7AD07968}"/>
                    </a:ext>
                  </a:extLst>
                </p:cNvPr>
                <p:cNvSpPr txBox="1"/>
                <p:nvPr/>
              </p:nvSpPr>
              <p:spPr>
                <a:xfrm rot="19081565">
                  <a:off x="3598522" y="4910683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2009</a:t>
                  </a:r>
                </a:p>
              </p:txBody>
            </p:sp>
            <p:sp>
              <p:nvSpPr>
                <p:cNvPr id="48" name="Textfeld 47">
                  <a:extLst>
                    <a:ext uri="{FF2B5EF4-FFF2-40B4-BE49-F238E27FC236}">
                      <a16:creationId xmlns:a16="http://schemas.microsoft.com/office/drawing/2014/main" id="{D75EFD3F-6952-4454-8AE2-9F8D261417D2}"/>
                    </a:ext>
                  </a:extLst>
                </p:cNvPr>
                <p:cNvSpPr txBox="1"/>
                <p:nvPr/>
              </p:nvSpPr>
              <p:spPr>
                <a:xfrm rot="19081565">
                  <a:off x="3056069" y="4937307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2008</a:t>
                  </a:r>
                </a:p>
              </p:txBody>
            </p:sp>
            <p:sp>
              <p:nvSpPr>
                <p:cNvPr id="49" name="Textfeld 48">
                  <a:extLst>
                    <a:ext uri="{FF2B5EF4-FFF2-40B4-BE49-F238E27FC236}">
                      <a16:creationId xmlns:a16="http://schemas.microsoft.com/office/drawing/2014/main" id="{BFB72EE3-8D5F-49E1-A0B1-C69FAE2AAAD2}"/>
                    </a:ext>
                  </a:extLst>
                </p:cNvPr>
                <p:cNvSpPr txBox="1"/>
                <p:nvPr/>
              </p:nvSpPr>
              <p:spPr>
                <a:xfrm rot="19081565">
                  <a:off x="2557514" y="4931929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2007</a:t>
                  </a:r>
                </a:p>
              </p:txBody>
            </p:sp>
            <p:sp>
              <p:nvSpPr>
                <p:cNvPr id="50" name="Textfeld 49">
                  <a:extLst>
                    <a:ext uri="{FF2B5EF4-FFF2-40B4-BE49-F238E27FC236}">
                      <a16:creationId xmlns:a16="http://schemas.microsoft.com/office/drawing/2014/main" id="{599EF9B0-0A13-42D6-866F-58C0A00BE2AE}"/>
                    </a:ext>
                  </a:extLst>
                </p:cNvPr>
                <p:cNvSpPr txBox="1"/>
                <p:nvPr/>
              </p:nvSpPr>
              <p:spPr>
                <a:xfrm rot="19081565">
                  <a:off x="2067221" y="4928585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2006</a:t>
                  </a:r>
                </a:p>
              </p:txBody>
            </p:sp>
            <p:sp>
              <p:nvSpPr>
                <p:cNvPr id="51" name="Textfeld 50">
                  <a:extLst>
                    <a:ext uri="{FF2B5EF4-FFF2-40B4-BE49-F238E27FC236}">
                      <a16:creationId xmlns:a16="http://schemas.microsoft.com/office/drawing/2014/main" id="{7158AFFC-E06A-4A05-BE8F-19BA97A8FF0C}"/>
                    </a:ext>
                  </a:extLst>
                </p:cNvPr>
                <p:cNvSpPr txBox="1"/>
                <p:nvPr/>
              </p:nvSpPr>
              <p:spPr>
                <a:xfrm rot="19081565">
                  <a:off x="1528418" y="4925242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2005</a:t>
                  </a:r>
                </a:p>
              </p:txBody>
            </p:sp>
            <p:sp>
              <p:nvSpPr>
                <p:cNvPr id="52" name="Textfeld 51">
                  <a:extLst>
                    <a:ext uri="{FF2B5EF4-FFF2-40B4-BE49-F238E27FC236}">
                      <a16:creationId xmlns:a16="http://schemas.microsoft.com/office/drawing/2014/main" id="{0116396E-2D15-449F-BDA7-D9D824933876}"/>
                    </a:ext>
                  </a:extLst>
                </p:cNvPr>
                <p:cNvSpPr txBox="1"/>
                <p:nvPr/>
              </p:nvSpPr>
              <p:spPr>
                <a:xfrm rot="19081565">
                  <a:off x="1004829" y="4910682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2004</a:t>
                  </a:r>
                </a:p>
              </p:txBody>
            </p:sp>
            <p:sp>
              <p:nvSpPr>
                <p:cNvPr id="53" name="Textfeld 52">
                  <a:extLst>
                    <a:ext uri="{FF2B5EF4-FFF2-40B4-BE49-F238E27FC236}">
                      <a16:creationId xmlns:a16="http://schemas.microsoft.com/office/drawing/2014/main" id="{600C95CE-E8D1-46A6-80EB-28F953941545}"/>
                    </a:ext>
                  </a:extLst>
                </p:cNvPr>
                <p:cNvSpPr txBox="1"/>
                <p:nvPr/>
              </p:nvSpPr>
              <p:spPr>
                <a:xfrm>
                  <a:off x="755704" y="2157431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</a:t>
                  </a:r>
                </a:p>
              </p:txBody>
            </p:sp>
            <p:sp>
              <p:nvSpPr>
                <p:cNvPr id="54" name="Textfeld 53">
                  <a:extLst>
                    <a:ext uri="{FF2B5EF4-FFF2-40B4-BE49-F238E27FC236}">
                      <a16:creationId xmlns:a16="http://schemas.microsoft.com/office/drawing/2014/main" id="{E3DE3381-CC27-4895-A329-29F19BCB212C}"/>
                    </a:ext>
                  </a:extLst>
                </p:cNvPr>
                <p:cNvSpPr txBox="1"/>
                <p:nvPr/>
              </p:nvSpPr>
              <p:spPr>
                <a:xfrm>
                  <a:off x="760394" y="3167549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15</a:t>
                  </a:r>
                </a:p>
              </p:txBody>
            </p:sp>
            <p:sp>
              <p:nvSpPr>
                <p:cNvPr id="55" name="Textfeld 54">
                  <a:extLst>
                    <a:ext uri="{FF2B5EF4-FFF2-40B4-BE49-F238E27FC236}">
                      <a16:creationId xmlns:a16="http://schemas.microsoft.com/office/drawing/2014/main" id="{18166D3D-9275-4B6E-9536-43F17A32CCE0}"/>
                    </a:ext>
                  </a:extLst>
                </p:cNvPr>
                <p:cNvSpPr txBox="1"/>
                <p:nvPr/>
              </p:nvSpPr>
              <p:spPr>
                <a:xfrm>
                  <a:off x="755704" y="2650194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</a:t>
                  </a:r>
                </a:p>
              </p:txBody>
            </p:sp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id="{A2D2B874-AF7E-4B36-989B-AE6207C49BC6}"/>
                    </a:ext>
                  </a:extLst>
                </p:cNvPr>
                <p:cNvSpPr txBox="1"/>
                <p:nvPr/>
              </p:nvSpPr>
              <p:spPr>
                <a:xfrm>
                  <a:off x="755704" y="3682935"/>
                  <a:ext cx="418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10</a:t>
                  </a:r>
                </a:p>
              </p:txBody>
            </p:sp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5C4F48FE-E504-4806-B619-337C2B91C6AC}"/>
                    </a:ext>
                  </a:extLst>
                </p:cNvPr>
                <p:cNvSpPr txBox="1"/>
                <p:nvPr/>
              </p:nvSpPr>
              <p:spPr>
                <a:xfrm>
                  <a:off x="872722" y="4198321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</a:t>
                  </a:r>
                </a:p>
              </p:txBody>
            </p:sp>
            <p:sp>
              <p:nvSpPr>
                <p:cNvPr id="58" name="Textfeld 57">
                  <a:extLst>
                    <a:ext uri="{FF2B5EF4-FFF2-40B4-BE49-F238E27FC236}">
                      <a16:creationId xmlns:a16="http://schemas.microsoft.com/office/drawing/2014/main" id="{0571DEA7-C7B2-4CD6-AC45-5B66FCBA40A8}"/>
                    </a:ext>
                  </a:extLst>
                </p:cNvPr>
                <p:cNvSpPr txBox="1"/>
                <p:nvPr/>
              </p:nvSpPr>
              <p:spPr>
                <a:xfrm>
                  <a:off x="901187" y="4678247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59" name="Rechteck 58">
                  <a:extLst>
                    <a:ext uri="{FF2B5EF4-FFF2-40B4-BE49-F238E27FC236}">
                      <a16:creationId xmlns:a16="http://schemas.microsoft.com/office/drawing/2014/main" id="{8C782901-536B-449F-A72C-4592DFF48FFA}"/>
                    </a:ext>
                  </a:extLst>
                </p:cNvPr>
                <p:cNvSpPr/>
                <p:nvPr/>
              </p:nvSpPr>
              <p:spPr>
                <a:xfrm rot="16200000">
                  <a:off x="-630688" y="3069657"/>
                  <a:ext cx="2444428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-8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Turbidity</a:t>
                  </a:r>
                  <a:r>
                    <a:rPr kumimoji="0" lang="en-US" sz="2400" b="1" i="0" u="none" strike="noStrike" kern="1200" cap="none" spc="-8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0" i="0" u="none" strike="noStrike" kern="1200" cap="none" spc="-8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(FNU)</a:t>
                  </a:r>
                  <a:endPara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608006C-C81A-455E-B334-BE85DD801E26}"/>
                </a:ext>
              </a:extLst>
            </p:cNvPr>
            <p:cNvSpPr/>
            <p:nvPr/>
          </p:nvSpPr>
          <p:spPr>
            <a:xfrm>
              <a:off x="1419849" y="1868380"/>
              <a:ext cx="595405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Refinery cooling circuit </a:t>
              </a:r>
              <a:r>
                <a:rPr kumimoji="0" lang="en-US" sz="1800" b="0" i="0" u="none" strike="noStrike" kern="1200" cap="none" spc="-8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 3500 m³/h of surface water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3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152399" y="507351"/>
            <a:ext cx="9816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dirty="0"/>
              <a:t>Development </a:t>
            </a:r>
            <a:r>
              <a:rPr lang="de-DE" sz="4400" b="1" dirty="0" err="1"/>
              <a:t>of</a:t>
            </a:r>
            <a:r>
              <a:rPr lang="de-DE" sz="4400" b="1" dirty="0"/>
              <a:t> </a:t>
            </a:r>
            <a:r>
              <a:rPr lang="de-DE" sz="4400" b="1" dirty="0" err="1"/>
              <a:t>Corrosion</a:t>
            </a:r>
            <a:r>
              <a:rPr lang="de-DE" sz="4400" b="1" dirty="0"/>
              <a:t> rate </a:t>
            </a:r>
            <a:r>
              <a:rPr lang="de-DE" sz="2400" dirty="0"/>
              <a:t>at </a:t>
            </a:r>
            <a:r>
              <a:rPr lang="de-DE" sz="2400" dirty="0" err="1"/>
              <a:t>cooling</a:t>
            </a:r>
            <a:r>
              <a:rPr lang="de-DE" sz="2400" dirty="0"/>
              <a:t> </a:t>
            </a:r>
            <a:r>
              <a:rPr lang="de-DE" sz="2400" dirty="0" err="1"/>
              <a:t>water</a:t>
            </a:r>
            <a:endParaRPr lang="de-DE" sz="2400" dirty="0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E562F7A2-D1FC-48CA-96E1-8DC9291A34DB}"/>
              </a:ext>
            </a:extLst>
          </p:cNvPr>
          <p:cNvSpPr txBox="1"/>
          <p:nvPr/>
        </p:nvSpPr>
        <p:spPr>
          <a:xfrm>
            <a:off x="530551" y="2000823"/>
            <a:ext cx="58293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Lukoil</a:t>
            </a: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Bayernoil</a:t>
            </a:r>
            <a:endParaRPr kumimoji="0" lang="de-DE" alt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Gaspromneft</a:t>
            </a:r>
            <a:endParaRPr kumimoji="0" lang="de-DE" altLang="de-DE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Natural-draft </a:t>
            </a:r>
            <a:r>
              <a:rPr kumimoji="0" lang="de-DE" alt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cooling</a:t>
            </a: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</a:t>
            </a:r>
            <a:r>
              <a:rPr kumimoji="0" lang="de-DE" altLang="de-D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towers</a:t>
            </a:r>
            <a:endParaRPr kumimoji="0" lang="de-DE" altLang="de-D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alt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CLARIANT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A72C28B0-B6A2-4C0C-8B30-410710E439E6}"/>
              </a:ext>
            </a:extLst>
          </p:cNvPr>
          <p:cNvGrpSpPr/>
          <p:nvPr/>
        </p:nvGrpSpPr>
        <p:grpSpPr>
          <a:xfrm>
            <a:off x="321092" y="4444663"/>
            <a:ext cx="5135727" cy="954107"/>
            <a:chOff x="321092" y="4444663"/>
            <a:chExt cx="5135727" cy="954107"/>
          </a:xfrm>
        </p:grpSpPr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B6BABEC1-C791-42E3-814A-F6AEF9BA2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2307" y="4702106"/>
              <a:ext cx="2124512" cy="487059"/>
            </a:xfrm>
            <a:prstGeom prst="rect">
              <a:avLst/>
            </a:prstGeom>
          </p:spPr>
        </p:pic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F44CCB29-4F8D-41B3-8F0C-CCAC52E2F26F}"/>
                </a:ext>
              </a:extLst>
            </p:cNvPr>
            <p:cNvSpPr txBox="1"/>
            <p:nvPr/>
          </p:nvSpPr>
          <p:spPr>
            <a:xfrm>
              <a:off x="321092" y="4444663"/>
              <a:ext cx="2972348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charset="0"/>
                </a:rPr>
                <a:t>All </a:t>
              </a:r>
              <a:r>
                <a:rPr kumimoji="0" lang="de-DE" altLang="de-DE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charset="0"/>
                </a:rPr>
                <a:t>Russian</a:t>
              </a:r>
              <a:r>
                <a:rPr kumimoji="0" lang="de-DE" alt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charset="0"/>
                </a:rPr>
                <a:t> </a:t>
              </a:r>
              <a:r>
                <a:rPr kumimoji="0" lang="de-DE" altLang="de-DE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charset="0"/>
                </a:rPr>
                <a:t>projects</a:t>
              </a:r>
              <a:r>
                <a:rPr kumimoji="0" lang="de-DE" alt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charset="0"/>
                </a:rPr>
                <a:t> </a:t>
              </a:r>
              <a:br>
                <a:rPr kumimoji="0" lang="de-DE" alt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charset="0"/>
                </a:rPr>
              </a:br>
              <a:r>
                <a:rPr kumimoji="0" lang="de-DE" alt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charset="0"/>
                </a:rPr>
                <a:t>supported </a:t>
              </a:r>
              <a:r>
                <a:rPr kumimoji="0" lang="de-DE" altLang="de-DE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charset="0"/>
                </a:rPr>
                <a:t>by</a:t>
              </a:r>
              <a:r>
                <a:rPr kumimoji="0" lang="de-DE" altLang="de-D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charset="0"/>
                </a:rPr>
                <a:t> </a:t>
              </a: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107FB3FC-8744-4170-B638-F3685290B051}"/>
              </a:ext>
            </a:extLst>
          </p:cNvPr>
          <p:cNvGrpSpPr/>
          <p:nvPr/>
        </p:nvGrpSpPr>
        <p:grpSpPr>
          <a:xfrm>
            <a:off x="6161089" y="2011680"/>
            <a:ext cx="5814228" cy="3946005"/>
            <a:chOff x="6161089" y="2011680"/>
            <a:chExt cx="5814228" cy="3946005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A9E857EB-10E0-4E84-9233-44B5FA2D7297}"/>
                </a:ext>
              </a:extLst>
            </p:cNvPr>
            <p:cNvGrpSpPr/>
            <p:nvPr/>
          </p:nvGrpSpPr>
          <p:grpSpPr>
            <a:xfrm>
              <a:off x="6161089" y="2011680"/>
              <a:ext cx="5170526" cy="3946005"/>
              <a:chOff x="6384927" y="1479182"/>
              <a:chExt cx="5783657" cy="4584381"/>
            </a:xfrm>
          </p:grpSpPr>
          <p:pic>
            <p:nvPicPr>
              <p:cNvPr id="67" name="Grafik 1">
                <a:extLst>
                  <a:ext uri="{FF2B5EF4-FFF2-40B4-BE49-F238E27FC236}">
                    <a16:creationId xmlns:a16="http://schemas.microsoft.com/office/drawing/2014/main" id="{72233C7B-59DD-47BE-B216-D9B92A1CB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4927" y="1479182"/>
                <a:ext cx="5783657" cy="45843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0DA29520-1DB3-4363-807E-0D256E9F9FBF}"/>
                  </a:ext>
                </a:extLst>
              </p:cNvPr>
              <p:cNvSpPr txBox="1"/>
              <p:nvPr/>
            </p:nvSpPr>
            <p:spPr>
              <a:xfrm>
                <a:off x="7281863" y="1539768"/>
                <a:ext cx="2533097" cy="67937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HClO</a:t>
                </a: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+ </a:t>
                </a:r>
                <a:r>
                  <a:rPr kumimoji="0" 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conventional</a:t>
                </a: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corrosion</a:t>
                </a: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inhibition</a:t>
                </a:r>
                <a:endPara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A7A40402-D9A4-42E5-B4F1-E57CF1E8ADBA}"/>
                  </a:ext>
                </a:extLst>
              </p:cNvPr>
              <p:cNvSpPr txBox="1"/>
              <p:nvPr/>
            </p:nvSpPr>
            <p:spPr>
              <a:xfrm>
                <a:off x="8378827" y="3401618"/>
                <a:ext cx="2184398" cy="58477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MOL + </a:t>
                </a:r>
                <a:r>
                  <a:rPr kumimoji="0" 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conventional</a:t>
                </a: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corrosion</a:t>
                </a: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inhibition</a:t>
                </a:r>
                <a:endPara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109EB511-C195-43C9-BFE3-27FA36FE8421}"/>
                  </a:ext>
                </a:extLst>
              </p:cNvPr>
              <p:cNvSpPr txBox="1"/>
              <p:nvPr/>
            </p:nvSpPr>
            <p:spPr>
              <a:xfrm>
                <a:off x="7138990" y="5025845"/>
                <a:ext cx="2184398" cy="584775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MOL + </a:t>
                </a:r>
                <a:r>
                  <a:rPr kumimoji="0" 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optimized</a:t>
                </a: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corrosion</a:t>
                </a:r>
                <a:r>
                  <a:rPr kumimoji="0" lang="de-DE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de-DE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inhibition</a:t>
                </a:r>
                <a:endPara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6" name="Rechteck 65">
              <a:extLst>
                <a:ext uri="{FF2B5EF4-FFF2-40B4-BE49-F238E27FC236}">
                  <a16:creationId xmlns:a16="http://schemas.microsoft.com/office/drawing/2014/main" id="{809FF044-A801-4F31-9FB0-2FA379FAB135}"/>
                </a:ext>
              </a:extLst>
            </p:cNvPr>
            <p:cNvSpPr/>
            <p:nvPr/>
          </p:nvSpPr>
          <p:spPr>
            <a:xfrm rot="16200000">
              <a:off x="9976341" y="3552555"/>
              <a:ext cx="3370216" cy="627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Based</a:t>
              </a:r>
              <a:r>
                <a:rPr kumimoji="0" lang="de-DE" sz="11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on:</a:t>
              </a:r>
              <a:br>
                <a:rPr kumimoji="0" lang="de-DE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kumimoji="0" lang="de-DE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Passivschichten - </a:t>
              </a:r>
              <a:r>
                <a:rPr kumimoji="0" lang="en-US" sz="11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wlb</a:t>
              </a:r>
              <a:r>
                <a:rPr kumimoji="0" lang="en-US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September 2009</a:t>
              </a:r>
              <a:br>
                <a:rPr kumimoji="0" lang="de-DE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kumimoji="0" lang="de-DE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7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MOL Katalysatortechnik GmbH &amp; PCK Raffinerie GmbH</a:t>
              </a:r>
              <a:endParaRPr kumimoji="0" lang="de-DE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Text Box 3">
            <a:extLst>
              <a:ext uri="{FF2B5EF4-FFF2-40B4-BE49-F238E27FC236}">
                <a16:creationId xmlns:a16="http://schemas.microsoft.com/office/drawing/2014/main" id="{980F0047-1EFD-4657-AD8A-B1252EE82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91" y="5490506"/>
            <a:ext cx="6758383" cy="46717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>
            <a:spAutoFit/>
          </a:bodyPr>
          <a:lstStyle>
            <a:lvl1pPr marL="342900" indent="-342900">
              <a:lnSpc>
                <a:spcPct val="80000"/>
              </a:lnSpc>
              <a:spcBef>
                <a:spcPct val="40000"/>
              </a:spcBef>
              <a:buClr>
                <a:schemeClr val="tx2"/>
              </a:buClr>
              <a:buSzPct val="60000"/>
              <a:buBlip>
                <a:blip r:embed="rId5"/>
              </a:buBlip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914400" indent="-457200"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80000"/>
              </a:lnSpc>
              <a:spcBef>
                <a:spcPct val="40000"/>
              </a:spcBef>
              <a:buClr>
                <a:schemeClr val="tx1"/>
              </a:buClr>
              <a:buSzPct val="80000"/>
              <a:buBlip>
                <a:blip r:embed="rId6"/>
              </a:buBlip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80000"/>
              </a:lnSpc>
              <a:spcBef>
                <a:spcPct val="40000"/>
              </a:spcBef>
              <a:buClr>
                <a:schemeClr val="bg2"/>
              </a:buClr>
              <a:buFont typeface="Calibri" panose="020F0502020204030204" pitchFamily="34" charset="0"/>
              <a:defRPr sz="1600" i="1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80000"/>
              </a:lnSpc>
              <a:spcBef>
                <a:spcPct val="40000"/>
              </a:spcBef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1" indent="-457200" algn="ctr" defTabSz="914400" rtl="0" eaLnBrk="1" fontAlgn="auto" latinLnBrk="0" hangingPunct="1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1200" cap="none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Minimizing</a:t>
            </a:r>
            <a:r>
              <a:rPr kumimoji="0" lang="de-DE" altLang="de-DE" sz="24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Deposits</a:t>
            </a:r>
            <a:r>
              <a:rPr kumimoji="0" lang="de-DE" altLang="de-DE" sz="24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de-DE" altLang="de-DE" sz="24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 </a:t>
            </a:r>
            <a:r>
              <a:rPr kumimoji="0" lang="de-DE" altLang="de-DE" sz="2400" b="0" i="0" u="none" strike="noStrike" kern="1200" cap="none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Less</a:t>
            </a:r>
            <a:r>
              <a:rPr kumimoji="0" lang="de-DE" altLang="de-DE" sz="24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Troubles </a:t>
            </a:r>
            <a:r>
              <a:rPr kumimoji="0" lang="de-DE" altLang="de-DE" sz="2400" b="0" i="0" u="none" strike="noStrike" kern="1200" cap="none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with</a:t>
            </a:r>
            <a:r>
              <a:rPr kumimoji="0" lang="de-DE" altLang="de-DE" sz="24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de-DE" altLang="de-DE" sz="2400" b="0" i="0" u="none" strike="noStrike" kern="1200" cap="none" spc="-1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Corrosion</a:t>
            </a:r>
            <a:endParaRPr kumimoji="0" lang="de-DE" altLang="de-DE" sz="2800" b="0" i="0" u="none" strike="noStrike" kern="1200" cap="none" spc="-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68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/>
          <p:nvPr/>
        </p:nvSpPr>
        <p:spPr>
          <a:xfrm>
            <a:off x="152399" y="507351"/>
            <a:ext cx="9816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Water reuse – </a:t>
            </a:r>
            <a:r>
              <a:rPr lang="en-US" sz="3600" dirty="0"/>
              <a:t>Catalytic benefit @ Membranes</a:t>
            </a:r>
            <a:endParaRPr lang="de-DE" sz="2400" dirty="0"/>
          </a:p>
        </p:txBody>
      </p:sp>
      <p:pic>
        <p:nvPicPr>
          <p:cNvPr id="15" name="Afbeelding 2">
            <a:extLst>
              <a:ext uri="{FF2B5EF4-FFF2-40B4-BE49-F238E27FC236}">
                <a16:creationId xmlns:a16="http://schemas.microsoft.com/office/drawing/2014/main" id="{7B7567F6-8191-464B-9036-193B90B2B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5" y="2071163"/>
            <a:ext cx="8327072" cy="3571422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5C48E2F1-8B10-4987-8BFA-DAAC60C2928B}"/>
              </a:ext>
            </a:extLst>
          </p:cNvPr>
          <p:cNvSpPr/>
          <p:nvPr/>
        </p:nvSpPr>
        <p:spPr>
          <a:xfrm>
            <a:off x="7737211" y="2104726"/>
            <a:ext cx="427162" cy="3308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752A559-0217-4CDE-B4F2-6FFA5A0DC98C}"/>
              </a:ext>
            </a:extLst>
          </p:cNvPr>
          <p:cNvSpPr/>
          <p:nvPr/>
        </p:nvSpPr>
        <p:spPr>
          <a:xfrm>
            <a:off x="381113" y="2219523"/>
            <a:ext cx="427162" cy="3308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2">
            <a:extLst>
              <a:ext uri="{FF2B5EF4-FFF2-40B4-BE49-F238E27FC236}">
                <a16:creationId xmlns:a16="http://schemas.microsoft.com/office/drawing/2014/main" id="{43EB5DAB-90B0-4710-A860-5B440EDE3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050" y="1717841"/>
            <a:ext cx="2446571" cy="30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catalysed</a:t>
            </a:r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(MOL®LIK)</a:t>
            </a:r>
            <a:endParaRPr lang="de-DE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9" name="Textfeld 2">
            <a:extLst>
              <a:ext uri="{FF2B5EF4-FFF2-40B4-BE49-F238E27FC236}">
                <a16:creationId xmlns:a16="http://schemas.microsoft.com/office/drawing/2014/main" id="{03123E6C-3D07-4FBD-8CAF-80E443611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5169" y="1706246"/>
            <a:ext cx="2156425" cy="30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conventional</a:t>
            </a:r>
            <a:endParaRPr lang="de-DE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5BFDC9F-D30F-4029-A053-5B2DDEFEDA8D}"/>
              </a:ext>
            </a:extLst>
          </p:cNvPr>
          <p:cNvSpPr txBox="1"/>
          <p:nvPr/>
        </p:nvSpPr>
        <p:spPr>
          <a:xfrm>
            <a:off x="169940" y="5087948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10B724B-ABDF-4121-9E70-461771C05ABC}"/>
              </a:ext>
            </a:extLst>
          </p:cNvPr>
          <p:cNvSpPr txBox="1"/>
          <p:nvPr/>
        </p:nvSpPr>
        <p:spPr>
          <a:xfrm>
            <a:off x="153235" y="2231768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100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9A4778F-11EA-43B0-A1A8-CC4DEB58B43B}"/>
              </a:ext>
            </a:extLst>
          </p:cNvPr>
          <p:cNvSpPr txBox="1"/>
          <p:nvPr/>
        </p:nvSpPr>
        <p:spPr>
          <a:xfrm>
            <a:off x="145531" y="2794180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DADC655-AED6-4D28-AC3D-B631506C3D61}"/>
              </a:ext>
            </a:extLst>
          </p:cNvPr>
          <p:cNvSpPr txBox="1"/>
          <p:nvPr/>
        </p:nvSpPr>
        <p:spPr>
          <a:xfrm>
            <a:off x="149383" y="3366071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60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EC741FF-78A5-4422-9323-E8E31E407B9A}"/>
              </a:ext>
            </a:extLst>
          </p:cNvPr>
          <p:cNvSpPr txBox="1"/>
          <p:nvPr/>
        </p:nvSpPr>
        <p:spPr>
          <a:xfrm>
            <a:off x="137827" y="3953760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40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FBE88491-6F51-4CFD-8C4B-73F522CC7C39}"/>
              </a:ext>
            </a:extLst>
          </p:cNvPr>
          <p:cNvSpPr txBox="1"/>
          <p:nvPr/>
        </p:nvSpPr>
        <p:spPr>
          <a:xfrm>
            <a:off x="149383" y="4541449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E36EFB60-2F7F-4F8F-B2B2-459927BFF70B}"/>
              </a:ext>
            </a:extLst>
          </p:cNvPr>
          <p:cNvSpPr txBox="1"/>
          <p:nvPr/>
        </p:nvSpPr>
        <p:spPr>
          <a:xfrm rot="16200000">
            <a:off x="-702933" y="3670169"/>
            <a:ext cx="1779275" cy="3734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Recovery [ %]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B1C9100-A6AC-4614-9537-D43237F53477}"/>
              </a:ext>
            </a:extLst>
          </p:cNvPr>
          <p:cNvSpPr txBox="1"/>
          <p:nvPr/>
        </p:nvSpPr>
        <p:spPr>
          <a:xfrm>
            <a:off x="7832217" y="5132817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0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6B0A840-5F6E-4201-990B-02DD7F48B56B}"/>
              </a:ext>
            </a:extLst>
          </p:cNvPr>
          <p:cNvSpPr txBox="1"/>
          <p:nvPr/>
        </p:nvSpPr>
        <p:spPr>
          <a:xfrm>
            <a:off x="7720868" y="4541998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10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2A3F4776-5973-4C9E-B766-8B1E099341DD}"/>
              </a:ext>
            </a:extLst>
          </p:cNvPr>
          <p:cNvSpPr txBox="1"/>
          <p:nvPr/>
        </p:nvSpPr>
        <p:spPr>
          <a:xfrm>
            <a:off x="7712185" y="3966992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20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E2E5A44-4903-474F-B777-F095F47890ED}"/>
              </a:ext>
            </a:extLst>
          </p:cNvPr>
          <p:cNvSpPr txBox="1"/>
          <p:nvPr/>
        </p:nvSpPr>
        <p:spPr>
          <a:xfrm>
            <a:off x="7724969" y="3384080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30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A359276-C4BB-42EE-ABC7-7F8EE2B048B0}"/>
              </a:ext>
            </a:extLst>
          </p:cNvPr>
          <p:cNvSpPr txBox="1"/>
          <p:nvPr/>
        </p:nvSpPr>
        <p:spPr>
          <a:xfrm>
            <a:off x="7729507" y="2788647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40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4674DAC-D5C9-4E1C-9AD5-E191C78163F2}"/>
              </a:ext>
            </a:extLst>
          </p:cNvPr>
          <p:cNvSpPr txBox="1"/>
          <p:nvPr/>
        </p:nvSpPr>
        <p:spPr>
          <a:xfrm>
            <a:off x="7733442" y="2216469"/>
            <a:ext cx="571761" cy="280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50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323613C-8736-4F46-BB37-13FB4F23F07A}"/>
              </a:ext>
            </a:extLst>
          </p:cNvPr>
          <p:cNvSpPr txBox="1"/>
          <p:nvPr/>
        </p:nvSpPr>
        <p:spPr>
          <a:xfrm rot="16200000">
            <a:off x="6656181" y="3427973"/>
            <a:ext cx="3122185" cy="3734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/>
              <a:t>Normalized</a:t>
            </a:r>
            <a:r>
              <a:rPr lang="de-DE" dirty="0"/>
              <a:t> </a:t>
            </a:r>
            <a:r>
              <a:rPr lang="de-DE" dirty="0" err="1"/>
              <a:t>Flux</a:t>
            </a:r>
            <a:r>
              <a:rPr lang="de-DE" dirty="0"/>
              <a:t> [l/m²*h]</a:t>
            </a:r>
          </a:p>
        </p:txBody>
      </p:sp>
      <p:pic>
        <p:nvPicPr>
          <p:cNvPr id="36" name="Picture 2" descr="W:\BLANCO DOCUMENTEN en SJABLONEN\2018\Wateris LOGO\Wateris_Logo_Horizontaal-Blauw-Grijs.jpg">
            <a:extLst>
              <a:ext uri="{FF2B5EF4-FFF2-40B4-BE49-F238E27FC236}">
                <a16:creationId xmlns:a16="http://schemas.microsoft.com/office/drawing/2014/main" id="{EA679013-069A-4085-81A0-68AC71BE5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1659" y="3039901"/>
            <a:ext cx="1668749" cy="63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hteck 36">
            <a:extLst>
              <a:ext uri="{FF2B5EF4-FFF2-40B4-BE49-F238E27FC236}">
                <a16:creationId xmlns:a16="http://schemas.microsoft.com/office/drawing/2014/main" id="{371F3E9B-CB0D-445B-AC1E-408B858AE535}"/>
              </a:ext>
            </a:extLst>
          </p:cNvPr>
          <p:cNvSpPr/>
          <p:nvPr/>
        </p:nvSpPr>
        <p:spPr>
          <a:xfrm rot="16200000">
            <a:off x="6765560" y="3560941"/>
            <a:ext cx="3954301" cy="644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 on: </a:t>
            </a:r>
            <a:r>
              <a:rPr lang="en-US" sz="1200" b="1" i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Reyniers</a:t>
            </a:r>
            <a:r>
              <a:rPr lang="en-US" sz="12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S.; </a:t>
            </a:r>
            <a:r>
              <a:rPr lang="en-US" sz="1200" b="1" i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Depuydt</a:t>
            </a:r>
            <a:r>
              <a:rPr lang="en-US" sz="12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V.:</a:t>
            </a:r>
            <a:r>
              <a:rPr lang="en-US" sz="12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Chemicaliënvrije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Afvalwater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Recuperatie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de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VoEdingsindustrie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CARVE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Meeting - </a:t>
            </a:r>
            <a:r>
              <a:rPr lang="en-US" sz="1100" i="1" dirty="0" err="1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Tussentijdse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meeting; 23</a:t>
            </a:r>
            <a:r>
              <a:rPr lang="en-US" sz="1100" i="1" baseline="300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1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June 2017; </a:t>
            </a:r>
            <a:endParaRPr lang="de-DE" sz="1600" i="1" dirty="0">
              <a:solidFill>
                <a:schemeClr val="bg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C:\Users\floriaan.PANTAREIN\Desktop\Nieuwe map\New Folder\Logo_Pantarein_waterzuivering.jpg">
            <a:extLst>
              <a:ext uri="{FF2B5EF4-FFF2-40B4-BE49-F238E27FC236}">
                <a16:creationId xmlns:a16="http://schemas.microsoft.com/office/drawing/2014/main" id="{E945EF6A-D0AA-41DF-AE46-84A280158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8668" y="1998469"/>
            <a:ext cx="1433413" cy="51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66B84728-1D7B-49D1-9926-44682EC69681}"/>
              </a:ext>
            </a:extLst>
          </p:cNvPr>
          <p:cNvGrpSpPr/>
          <p:nvPr/>
        </p:nvGrpSpPr>
        <p:grpSpPr>
          <a:xfrm>
            <a:off x="9394355" y="4012854"/>
            <a:ext cx="2272508" cy="1629731"/>
            <a:chOff x="9603711" y="4087282"/>
            <a:chExt cx="2378934" cy="1629731"/>
          </a:xfrm>
        </p:grpSpPr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3840BD4A-F7E8-45B5-84FE-A0C78512FA2E}"/>
                </a:ext>
              </a:extLst>
            </p:cNvPr>
            <p:cNvCxnSpPr>
              <a:cxnSpLocks/>
            </p:cNvCxnSpPr>
            <p:nvPr/>
          </p:nvCxnSpPr>
          <p:spPr>
            <a:xfrm>
              <a:off x="9638614" y="4888314"/>
              <a:ext cx="234403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B89D889A-A208-40F9-99DE-DAA81601F4C9}"/>
                </a:ext>
              </a:extLst>
            </p:cNvPr>
            <p:cNvSpPr/>
            <p:nvPr/>
          </p:nvSpPr>
          <p:spPr>
            <a:xfrm>
              <a:off x="9626342" y="4885063"/>
              <a:ext cx="23563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GB" sz="2400" b="1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Increased</a:t>
              </a:r>
              <a:r>
                <a:rPr lang="en-GB" sz="24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flow</a:t>
              </a:r>
              <a:br>
                <a:rPr lang="en-GB" sz="2400" dirty="0"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n-GB" sz="2400" b="1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Reduced</a:t>
              </a:r>
              <a:r>
                <a:rPr lang="en-GB" sz="2400" kern="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CIP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de-DE" sz="1600" dirty="0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C70E8611-1619-448C-AB00-38DEFFB49AE7}"/>
                </a:ext>
              </a:extLst>
            </p:cNvPr>
            <p:cNvSpPr/>
            <p:nvPr/>
          </p:nvSpPr>
          <p:spPr>
            <a:xfrm>
              <a:off x="9638614" y="4087282"/>
              <a:ext cx="234403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1200"/>
                </a:spcAft>
                <a:defRPr/>
              </a:pP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Customers </a:t>
              </a:r>
              <a:b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Benefit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hteck: abgerundete Ecken 42">
              <a:extLst>
                <a:ext uri="{FF2B5EF4-FFF2-40B4-BE49-F238E27FC236}">
                  <a16:creationId xmlns:a16="http://schemas.microsoft.com/office/drawing/2014/main" id="{2AABECDE-F795-4388-B583-F636CCFD33F6}"/>
                </a:ext>
              </a:extLst>
            </p:cNvPr>
            <p:cNvSpPr/>
            <p:nvPr/>
          </p:nvSpPr>
          <p:spPr>
            <a:xfrm>
              <a:off x="9603711" y="4108568"/>
              <a:ext cx="2378934" cy="1608445"/>
            </a:xfrm>
            <a:prstGeom prst="roundRect">
              <a:avLst>
                <a:gd name="adj" fmla="val 3944"/>
              </a:avLst>
            </a:prstGeom>
            <a:noFill/>
            <a:ln w="444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8BB4448B-079D-4C85-9335-57D3A3ACBF7C}"/>
              </a:ext>
            </a:extLst>
          </p:cNvPr>
          <p:cNvSpPr/>
          <p:nvPr/>
        </p:nvSpPr>
        <p:spPr>
          <a:xfrm>
            <a:off x="765498" y="5303558"/>
            <a:ext cx="6862087" cy="739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103222D-591E-4664-80C9-224EB9C6FC61}"/>
              </a:ext>
            </a:extLst>
          </p:cNvPr>
          <p:cNvSpPr txBox="1"/>
          <p:nvPr/>
        </p:nvSpPr>
        <p:spPr>
          <a:xfrm rot="1493891">
            <a:off x="762686" y="5447908"/>
            <a:ext cx="1040387" cy="28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27-3-2017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59A5181-7C50-42A8-9EA0-FA9B3C0FF048}"/>
              </a:ext>
            </a:extLst>
          </p:cNvPr>
          <p:cNvSpPr txBox="1"/>
          <p:nvPr/>
        </p:nvSpPr>
        <p:spPr>
          <a:xfrm rot="1493891">
            <a:off x="1767300" y="5479784"/>
            <a:ext cx="1040387" cy="28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06-4-2017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B1D939D-F54F-4B61-BA12-B17E77DCA879}"/>
              </a:ext>
            </a:extLst>
          </p:cNvPr>
          <p:cNvSpPr txBox="1"/>
          <p:nvPr/>
        </p:nvSpPr>
        <p:spPr>
          <a:xfrm rot="1493891">
            <a:off x="2747277" y="5654488"/>
            <a:ext cx="1736906" cy="28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16-4-2017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D8423B4-0F57-4034-BB7A-22B164502B76}"/>
              </a:ext>
            </a:extLst>
          </p:cNvPr>
          <p:cNvSpPr txBox="1"/>
          <p:nvPr/>
        </p:nvSpPr>
        <p:spPr>
          <a:xfrm rot="1493891">
            <a:off x="5801516" y="5594528"/>
            <a:ext cx="1736906" cy="28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16-5-2017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E132FEC-7972-4621-84B9-7CEC62D41428}"/>
              </a:ext>
            </a:extLst>
          </p:cNvPr>
          <p:cNvSpPr txBox="1"/>
          <p:nvPr/>
        </p:nvSpPr>
        <p:spPr>
          <a:xfrm rot="1493891">
            <a:off x="6854045" y="5619558"/>
            <a:ext cx="1736906" cy="28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26-5-2017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2EE83A6-392B-465C-8BEA-CF9B879E3122}"/>
              </a:ext>
            </a:extLst>
          </p:cNvPr>
          <p:cNvSpPr txBox="1"/>
          <p:nvPr/>
        </p:nvSpPr>
        <p:spPr>
          <a:xfrm rot="1493891">
            <a:off x="3838041" y="5619605"/>
            <a:ext cx="1736906" cy="28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26-4-2017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FFC3790-8740-4D94-A9AF-1C70523A975A}"/>
              </a:ext>
            </a:extLst>
          </p:cNvPr>
          <p:cNvSpPr txBox="1"/>
          <p:nvPr/>
        </p:nvSpPr>
        <p:spPr>
          <a:xfrm rot="1493891">
            <a:off x="4779100" y="5594527"/>
            <a:ext cx="1736906" cy="28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06-5-2017</a:t>
            </a:r>
          </a:p>
        </p:txBody>
      </p:sp>
    </p:spTree>
    <p:extLst>
      <p:ext uri="{BB962C8B-B14F-4D97-AF65-F5344CB8AC3E}">
        <p14:creationId xmlns:p14="http://schemas.microsoft.com/office/powerpoint/2010/main" val="281676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>
            <a:extLst>
              <a:ext uri="{FF2B5EF4-FFF2-40B4-BE49-F238E27FC236}">
                <a16:creationId xmlns:a16="http://schemas.microsoft.com/office/drawing/2014/main" id="{EC28BC17-6ED5-4845-AC43-79D6CAB8E3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8300" y="2144129"/>
            <a:ext cx="1732443" cy="479001"/>
          </a:xfrm>
          <a:prstGeom prst="rect">
            <a:avLst/>
          </a:prstGeom>
        </p:spPr>
      </p:pic>
      <p:pic>
        <p:nvPicPr>
          <p:cNvPr id="33" name="Grafik 1">
            <a:extLst>
              <a:ext uri="{FF2B5EF4-FFF2-40B4-BE49-F238E27FC236}">
                <a16:creationId xmlns:a16="http://schemas.microsoft.com/office/drawing/2014/main" id="{6E3417CF-5D06-440D-B11E-2E7D3F653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2" y="1870752"/>
            <a:ext cx="798722" cy="79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7AB25E6-5AF1-4CF0-955E-1EB5247EB80E}"/>
              </a:ext>
            </a:extLst>
          </p:cNvPr>
          <p:cNvGrpSpPr/>
          <p:nvPr/>
        </p:nvGrpSpPr>
        <p:grpSpPr>
          <a:xfrm>
            <a:off x="3467010" y="810390"/>
            <a:ext cx="5551260" cy="2259805"/>
            <a:chOff x="5581560" y="892138"/>
            <a:chExt cx="5551260" cy="2259805"/>
          </a:xfrm>
        </p:grpSpPr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7E0C4769-8D4D-4FAF-B1D0-65C37D21300E}"/>
                </a:ext>
              </a:extLst>
            </p:cNvPr>
            <p:cNvGrpSpPr/>
            <p:nvPr/>
          </p:nvGrpSpPr>
          <p:grpSpPr>
            <a:xfrm>
              <a:off x="5581560" y="1177631"/>
              <a:ext cx="5453620" cy="1974312"/>
              <a:chOff x="5575451" y="1127391"/>
              <a:chExt cx="5453620" cy="1974312"/>
            </a:xfrm>
          </p:grpSpPr>
          <p:pic>
            <p:nvPicPr>
              <p:cNvPr id="40" name="Picture 3">
                <a:extLst>
                  <a:ext uri="{FF2B5EF4-FFF2-40B4-BE49-F238E27FC236}">
                    <a16:creationId xmlns:a16="http://schemas.microsoft.com/office/drawing/2014/main" id="{BB078D85-4A2A-4127-A85E-2258791774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5575451" y="1325735"/>
                <a:ext cx="5371249" cy="14014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1" name="Rechteck 40">
                <a:extLst>
                  <a:ext uri="{FF2B5EF4-FFF2-40B4-BE49-F238E27FC236}">
                    <a16:creationId xmlns:a16="http://schemas.microsoft.com/office/drawing/2014/main" id="{C32193DB-277E-47F1-87E5-DDD500BC8453}"/>
                  </a:ext>
                </a:extLst>
              </p:cNvPr>
              <p:cNvSpPr/>
              <p:nvPr/>
            </p:nvSpPr>
            <p:spPr>
              <a:xfrm>
                <a:off x="10847070" y="1127391"/>
                <a:ext cx="182001" cy="2327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C8E65F46-7F7A-4EA1-9DAD-C640B7F430C5}"/>
                  </a:ext>
                </a:extLst>
              </p:cNvPr>
              <p:cNvSpPr/>
              <p:nvPr/>
            </p:nvSpPr>
            <p:spPr>
              <a:xfrm>
                <a:off x="7051581" y="2190720"/>
                <a:ext cx="926559" cy="6432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4" name="Rechteck 63">
                <a:extLst>
                  <a:ext uri="{FF2B5EF4-FFF2-40B4-BE49-F238E27FC236}">
                    <a16:creationId xmlns:a16="http://schemas.microsoft.com/office/drawing/2014/main" id="{D9B6D552-3200-4487-8BD7-07DA5F9E0D84}"/>
                  </a:ext>
                </a:extLst>
              </p:cNvPr>
              <p:cNvSpPr/>
              <p:nvPr/>
            </p:nvSpPr>
            <p:spPr>
              <a:xfrm>
                <a:off x="7797795" y="2458438"/>
                <a:ext cx="926559" cy="6432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95EA0F86-0C9C-4155-ABB1-63A1CF55A431}"/>
                  </a:ext>
                </a:extLst>
              </p:cNvPr>
              <p:cNvSpPr/>
              <p:nvPr/>
            </p:nvSpPr>
            <p:spPr>
              <a:xfrm>
                <a:off x="9276075" y="2405579"/>
                <a:ext cx="926559" cy="6432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3D159A30-0713-4579-919C-8C8ED74DB054}"/>
                  </a:ext>
                </a:extLst>
              </p:cNvPr>
              <p:cNvSpPr/>
              <p:nvPr/>
            </p:nvSpPr>
            <p:spPr>
              <a:xfrm>
                <a:off x="8812795" y="2524645"/>
                <a:ext cx="926559" cy="5205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6159F72F-6094-4A32-B81B-265FC5213BDB}"/>
                </a:ext>
              </a:extLst>
            </p:cNvPr>
            <p:cNvCxnSpPr/>
            <p:nvPr/>
          </p:nvCxnSpPr>
          <p:spPr>
            <a:xfrm flipH="1">
              <a:off x="7347790" y="1438226"/>
              <a:ext cx="447691" cy="886353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91DE67CE-57C1-4D37-A0A6-3E1BA90D94B3}"/>
                </a:ext>
              </a:extLst>
            </p:cNvPr>
            <p:cNvCxnSpPr>
              <a:cxnSpLocks/>
            </p:cNvCxnSpPr>
            <p:nvPr/>
          </p:nvCxnSpPr>
          <p:spPr>
            <a:xfrm>
              <a:off x="7347789" y="1438226"/>
              <a:ext cx="447691" cy="886353"/>
            </a:xfrm>
            <a:prstGeom prst="line">
              <a:avLst/>
            </a:prstGeom>
            <a:ln w="603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hteck 37">
              <a:extLst>
                <a:ext uri="{FF2B5EF4-FFF2-40B4-BE49-F238E27FC236}">
                  <a16:creationId xmlns:a16="http://schemas.microsoft.com/office/drawing/2014/main" id="{9EB2C2AD-CF1E-473E-9673-46162BF4731A}"/>
                </a:ext>
              </a:extLst>
            </p:cNvPr>
            <p:cNvSpPr/>
            <p:nvPr/>
          </p:nvSpPr>
          <p:spPr>
            <a:xfrm>
              <a:off x="8349515" y="892138"/>
              <a:ext cx="2783305" cy="1835074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777448E4-E90C-4777-8EC5-7A03CAD43C81}"/>
                </a:ext>
              </a:extLst>
            </p:cNvPr>
            <p:cNvSpPr/>
            <p:nvPr/>
          </p:nvSpPr>
          <p:spPr>
            <a:xfrm>
              <a:off x="7829771" y="1410410"/>
              <a:ext cx="414668" cy="9647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7" name="Textplatzhalter 2">
            <a:extLst>
              <a:ext uri="{FF2B5EF4-FFF2-40B4-BE49-F238E27FC236}">
                <a16:creationId xmlns:a16="http://schemas.microsoft.com/office/drawing/2014/main" id="{2DBDF36E-0AD4-4D68-8D85-97C1F2507BCD}"/>
              </a:ext>
            </a:extLst>
          </p:cNvPr>
          <p:cNvSpPr txBox="1">
            <a:spLocks/>
          </p:cNvSpPr>
          <p:nvPr/>
        </p:nvSpPr>
        <p:spPr>
          <a:xfrm>
            <a:off x="2655100" y="2552367"/>
            <a:ext cx="7921625" cy="32759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de-DE" b="1" dirty="0"/>
              <a:t>RO-</a:t>
            </a:r>
            <a:r>
              <a:rPr lang="de-DE" b="1" dirty="0" err="1"/>
              <a:t>Prefilters</a:t>
            </a:r>
            <a:r>
              <a:rPr lang="de-DE" dirty="0"/>
              <a:t> @ INESCO plant in </a:t>
            </a:r>
            <a:r>
              <a:rPr lang="de-DE" dirty="0" err="1"/>
              <a:t>Antwerp</a:t>
            </a:r>
            <a:r>
              <a:rPr lang="de-DE" dirty="0"/>
              <a:t>/</a:t>
            </a:r>
            <a:r>
              <a:rPr lang="de-DE" dirty="0" err="1"/>
              <a:t>Belgium</a:t>
            </a:r>
            <a:endParaRPr lang="de-DE" dirty="0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2C2225B3-974A-4482-A7B7-F87CEF6F9BC5}"/>
              </a:ext>
            </a:extLst>
          </p:cNvPr>
          <p:cNvSpPr/>
          <p:nvPr/>
        </p:nvSpPr>
        <p:spPr>
          <a:xfrm>
            <a:off x="2931915" y="1144322"/>
            <a:ext cx="2783305" cy="1428996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1E0CACEB-3852-4BFA-95C6-196EFD73C7C0}"/>
              </a:ext>
            </a:extLst>
          </p:cNvPr>
          <p:cNvSpPr txBox="1"/>
          <p:nvPr/>
        </p:nvSpPr>
        <p:spPr>
          <a:xfrm>
            <a:off x="5377456" y="989759"/>
            <a:ext cx="97788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dirty="0"/>
              <a:t>1µ Filter</a:t>
            </a:r>
          </a:p>
        </p:txBody>
      </p:sp>
      <p:pic>
        <p:nvPicPr>
          <p:cNvPr id="70" name="Grafik 69">
            <a:extLst>
              <a:ext uri="{FF2B5EF4-FFF2-40B4-BE49-F238E27FC236}">
                <a16:creationId xmlns:a16="http://schemas.microsoft.com/office/drawing/2014/main" id="{4AD9A0DD-302B-48DD-8768-D037B80AB2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9461" y="1333302"/>
            <a:ext cx="801914" cy="984647"/>
          </a:xfrm>
          <a:prstGeom prst="rect">
            <a:avLst/>
          </a:prstGeom>
          <a:ln w="38100">
            <a:solidFill>
              <a:schemeClr val="tx1"/>
            </a:solidFill>
          </a:ln>
          <a:effectLst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213A73-3970-4560-99C2-22C12320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7F417-2837-41C7-BB38-C6637FB3F3F1}" type="slidenum">
              <a:rPr lang="de-DE" smtClean="0"/>
              <a:t>9</a:t>
            </a:fld>
            <a:endParaRPr lang="de-DE"/>
          </a:p>
        </p:txBody>
      </p:sp>
      <p:sp>
        <p:nvSpPr>
          <p:cNvPr id="20" name="Untertitel 4">
            <a:extLst>
              <a:ext uri="{FF2B5EF4-FFF2-40B4-BE49-F238E27FC236}">
                <a16:creationId xmlns:a16="http://schemas.microsoft.com/office/drawing/2014/main" id="{9C34163B-FC82-4790-A1FD-FCE3DC21D068}"/>
              </a:ext>
            </a:extLst>
          </p:cNvPr>
          <p:cNvSpPr txBox="1">
            <a:spLocks/>
          </p:cNvSpPr>
          <p:nvPr/>
        </p:nvSpPr>
        <p:spPr>
          <a:xfrm>
            <a:off x="0" y="5490506"/>
            <a:ext cx="11688896" cy="536694"/>
          </a:xfrm>
          <a:prstGeom prst="rect">
            <a:avLst/>
          </a:prstGeom>
          <a:solidFill>
            <a:srgbClr val="13478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 baseline="0">
                <a:solidFill>
                  <a:srgbClr val="13478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0" spc="-100" dirty="0">
                <a:solidFill>
                  <a:schemeClr val="bg1"/>
                </a:solidFill>
              </a:rPr>
              <a:t>Performance </a:t>
            </a:r>
            <a:r>
              <a:rPr lang="de-DE" b="0" spc="-100" dirty="0" err="1">
                <a:solidFill>
                  <a:schemeClr val="bg1"/>
                </a:solidFill>
              </a:rPr>
              <a:t>of</a:t>
            </a:r>
            <a:r>
              <a:rPr lang="de-DE" b="0" spc="-100" dirty="0">
                <a:solidFill>
                  <a:schemeClr val="bg1"/>
                </a:solidFill>
              </a:rPr>
              <a:t> </a:t>
            </a:r>
            <a:r>
              <a:rPr lang="de-DE" b="0" spc="-100" dirty="0" err="1">
                <a:solidFill>
                  <a:schemeClr val="bg1"/>
                </a:solidFill>
              </a:rPr>
              <a:t>filters</a:t>
            </a:r>
            <a:r>
              <a:rPr lang="de-DE" b="0" spc="-100" dirty="0">
                <a:solidFill>
                  <a:schemeClr val="bg1"/>
                </a:solidFill>
              </a:rPr>
              <a:t> in </a:t>
            </a:r>
            <a:r>
              <a:rPr lang="de-DE" b="0" spc="-100" dirty="0" err="1">
                <a:solidFill>
                  <a:schemeClr val="bg1"/>
                </a:solidFill>
              </a:rPr>
              <a:t>challenging</a:t>
            </a:r>
            <a:r>
              <a:rPr lang="de-DE" b="0" spc="-100" dirty="0">
                <a:solidFill>
                  <a:schemeClr val="bg1"/>
                </a:solidFill>
              </a:rPr>
              <a:t> </a:t>
            </a:r>
            <a:r>
              <a:rPr lang="de-DE" b="0" spc="-100" dirty="0" err="1">
                <a:solidFill>
                  <a:schemeClr val="bg1"/>
                </a:solidFill>
              </a:rPr>
              <a:t>area</a:t>
            </a:r>
            <a:r>
              <a:rPr lang="de-DE" b="0" spc="-100" dirty="0">
                <a:solidFill>
                  <a:schemeClr val="bg1"/>
                </a:solidFill>
              </a:rPr>
              <a:t> </a:t>
            </a:r>
            <a:r>
              <a:rPr lang="de-DE" b="0" spc="-100" dirty="0" err="1">
                <a:solidFill>
                  <a:schemeClr val="bg1"/>
                </a:solidFill>
              </a:rPr>
              <a:t>with</a:t>
            </a:r>
            <a:r>
              <a:rPr lang="de-DE" b="0" spc="-100" dirty="0">
                <a:solidFill>
                  <a:schemeClr val="bg1"/>
                </a:solidFill>
              </a:rPr>
              <a:t> different </a:t>
            </a:r>
            <a:r>
              <a:rPr lang="de-DE" b="0" spc="-100" dirty="0" err="1">
                <a:solidFill>
                  <a:schemeClr val="bg1"/>
                </a:solidFill>
              </a:rPr>
              <a:t>strategies</a:t>
            </a:r>
            <a:r>
              <a:rPr lang="de-DE" b="0" spc="-1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A45CE131-3F89-47FF-9F8D-ABE9093A9C5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-260843" y="5816713"/>
            <a:ext cx="7648433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dirty="0"/>
              <a:t>.</a:t>
            </a:r>
          </a:p>
        </p:txBody>
      </p:sp>
      <p:sp>
        <p:nvSpPr>
          <p:cNvPr id="71" name="Titel 1">
            <a:extLst>
              <a:ext uri="{FF2B5EF4-FFF2-40B4-BE49-F238E27FC236}">
                <a16:creationId xmlns:a16="http://schemas.microsoft.com/office/drawing/2014/main" id="{B98C4919-98BA-451C-9FBD-876358EDBD88}"/>
              </a:ext>
            </a:extLst>
          </p:cNvPr>
          <p:cNvSpPr txBox="1">
            <a:spLocks/>
          </p:cNvSpPr>
          <p:nvPr/>
        </p:nvSpPr>
        <p:spPr>
          <a:xfrm rot="16200000">
            <a:off x="-700454" y="3180881"/>
            <a:ext cx="317776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13478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WTU Inesco</a:t>
            </a:r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FA6E5690-CE1A-4F62-A4CF-D074C9ABD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4" y="528638"/>
            <a:ext cx="1073973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b="1" dirty="0"/>
              <a:t>Membrane Systems @ Surface Water</a:t>
            </a:r>
          </a:p>
        </p:txBody>
      </p:sp>
      <p:graphicFrame>
        <p:nvGraphicFramePr>
          <p:cNvPr id="30" name="Tabelle 29">
            <a:extLst>
              <a:ext uri="{FF2B5EF4-FFF2-40B4-BE49-F238E27FC236}">
                <a16:creationId xmlns:a16="http://schemas.microsoft.com/office/drawing/2014/main" id="{1EBA18AD-999D-4392-B058-65F35560DE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801725"/>
              </p:ext>
            </p:extLst>
          </p:nvPr>
        </p:nvGraphicFramePr>
        <p:xfrm>
          <a:off x="896902" y="2986419"/>
          <a:ext cx="10051305" cy="2434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0435">
                  <a:extLst>
                    <a:ext uri="{9D8B030D-6E8A-4147-A177-3AD203B41FA5}">
                      <a16:colId xmlns:a16="http://schemas.microsoft.com/office/drawing/2014/main" val="3700936571"/>
                    </a:ext>
                  </a:extLst>
                </a:gridCol>
                <a:gridCol w="3350435">
                  <a:extLst>
                    <a:ext uri="{9D8B030D-6E8A-4147-A177-3AD203B41FA5}">
                      <a16:colId xmlns:a16="http://schemas.microsoft.com/office/drawing/2014/main" val="989037871"/>
                    </a:ext>
                  </a:extLst>
                </a:gridCol>
                <a:gridCol w="3350435">
                  <a:extLst>
                    <a:ext uri="{9D8B030D-6E8A-4147-A177-3AD203B41FA5}">
                      <a16:colId xmlns:a16="http://schemas.microsoft.com/office/drawing/2014/main" val="2452873472"/>
                    </a:ext>
                  </a:extLst>
                </a:gridCol>
              </a:tblGrid>
              <a:tr h="487213">
                <a:tc>
                  <a:txBody>
                    <a:bodyPr/>
                    <a:lstStyle/>
                    <a:p>
                      <a:pPr algn="ctr"/>
                      <a:endParaRPr lang="de-D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 err="1"/>
                        <a:t>Conventional</a:t>
                      </a:r>
                      <a:endParaRPr lang="de-DE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MOL</a:t>
                      </a:r>
                      <a:r>
                        <a:rPr lang="de-DE" sz="2800" baseline="30000" dirty="0"/>
                        <a:t>®</a:t>
                      </a:r>
                      <a:r>
                        <a:rPr lang="de-DE" sz="2800" dirty="0"/>
                        <a:t>LIK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285444"/>
                  </a:ext>
                </a:extLst>
              </a:tr>
              <a:tr h="574918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Average Flow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40 m³/h </a:t>
                      </a:r>
                      <a:r>
                        <a:rPr lang="de-DE" sz="2800" dirty="0" err="1"/>
                        <a:t>till</a:t>
                      </a:r>
                      <a:r>
                        <a:rPr lang="de-DE" sz="2800" dirty="0"/>
                        <a:t> 90 m³/h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65 m³/h </a:t>
                      </a:r>
                      <a:r>
                        <a:rPr lang="de-DE" sz="2800" dirty="0" err="1"/>
                        <a:t>till</a:t>
                      </a:r>
                      <a:r>
                        <a:rPr lang="de-DE" sz="2800" dirty="0"/>
                        <a:t> 100 m³/h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338645"/>
                  </a:ext>
                </a:extLst>
              </a:tr>
              <a:tr h="715618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Average </a:t>
                      </a:r>
                      <a:r>
                        <a:rPr lang="de-DE" sz="2400" dirty="0" err="1"/>
                        <a:t>difference</a:t>
                      </a:r>
                      <a:r>
                        <a:rPr lang="de-DE" sz="2400" dirty="0"/>
                        <a:t> </a:t>
                      </a:r>
                      <a:r>
                        <a:rPr lang="de-DE" sz="2400" dirty="0" err="1"/>
                        <a:t>pressure</a:t>
                      </a:r>
                      <a:endParaRPr lang="de-D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0.1 </a:t>
                      </a:r>
                      <a:r>
                        <a:rPr lang="de-DE" sz="2800" dirty="0" err="1"/>
                        <a:t>till</a:t>
                      </a:r>
                      <a:r>
                        <a:rPr lang="de-DE" sz="2800" dirty="0"/>
                        <a:t> 0.3 bar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0.05 </a:t>
                      </a:r>
                      <a:r>
                        <a:rPr lang="de-DE" sz="2800" dirty="0" err="1"/>
                        <a:t>till</a:t>
                      </a:r>
                      <a:r>
                        <a:rPr lang="de-DE" sz="2800" dirty="0"/>
                        <a:t> 0.1 bar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4767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CIP-Intervall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2 </a:t>
                      </a:r>
                      <a:r>
                        <a:rPr lang="de-DE" sz="2800" dirty="0" err="1"/>
                        <a:t>till</a:t>
                      </a:r>
                      <a:r>
                        <a:rPr lang="de-DE" sz="2800" dirty="0"/>
                        <a:t> 3 </a:t>
                      </a:r>
                      <a:r>
                        <a:rPr lang="de-DE" sz="2800" dirty="0" err="1"/>
                        <a:t>days</a:t>
                      </a:r>
                      <a:endParaRPr lang="de-DE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dirty="0"/>
                        <a:t>30 </a:t>
                      </a:r>
                      <a:r>
                        <a:rPr lang="de-DE" sz="2800" dirty="0" err="1"/>
                        <a:t>days</a:t>
                      </a:r>
                      <a:endParaRPr lang="de-DE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628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722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layout MerWaterDays 2016" id="{75AC41C6-5B75-4FBD-87B9-54839AEA6645}" vid="{00B6F0A7-BB0E-4390-AEFA-422290B094B2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layout MerWaterDays 2016" id="{75AC41C6-5B75-4FBD-87B9-54839AEA6645}" vid="{00B6F0A7-BB0E-4390-AEFA-422290B094B2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Masterlayout MerWaterDays 2016 (003)</Template>
  <TotalTime>0</TotalTime>
  <Words>1090</Words>
  <Application>Microsoft Office PowerPoint</Application>
  <PresentationFormat>Widescreen</PresentationFormat>
  <Paragraphs>276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 </vt:lpstr>
      <vt:lpstr>Arial Black</vt:lpstr>
      <vt:lpstr>Arial Narrow</vt:lpstr>
      <vt:lpstr>Calibri</vt:lpstr>
      <vt:lpstr>Calibri Light</vt:lpstr>
      <vt:lpstr>Symbol</vt:lpstr>
      <vt:lpstr>Times New Roman</vt:lpstr>
      <vt:lpstr>Wingdings</vt:lpstr>
      <vt:lpstr>Office</vt:lpstr>
      <vt:lpstr>1_Office</vt:lpstr>
      <vt:lpstr>Smart fouling prevention  with MOL®LIK Catalyst</vt:lpstr>
      <vt:lpstr>Agenda   </vt:lpstr>
      <vt:lpstr>PowerPoint Presentation</vt:lpstr>
      <vt:lpstr>What is possible?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Financial Facts</vt:lpstr>
      <vt:lpstr>PowerPoint Presentation</vt:lpstr>
      <vt:lpstr>PowerPoint Presentation</vt:lpstr>
      <vt:lpstr>Installation</vt:lpstr>
      <vt:lpstr>Maintenance &amp; Service</vt:lpstr>
      <vt:lpstr>PowerPoint Presentation</vt:lpstr>
      <vt:lpstr>PowerPoint Presentation</vt:lpstr>
      <vt:lpstr>PowerPoint Presentation</vt:lpstr>
      <vt:lpstr>Thanks on your attention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 Koppe</dc:creator>
  <cp:lastModifiedBy>Maritech</cp:lastModifiedBy>
  <cp:revision>201</cp:revision>
  <dcterms:created xsi:type="dcterms:W3CDTF">2016-08-31T07:46:07Z</dcterms:created>
  <dcterms:modified xsi:type="dcterms:W3CDTF">2020-09-20T15:27:41Z</dcterms:modified>
</cp:coreProperties>
</file>